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3" r:id="rId2"/>
    <p:sldId id="284" r:id="rId3"/>
    <p:sldId id="281" r:id="rId4"/>
    <p:sldId id="263" r:id="rId5"/>
    <p:sldId id="256" r:id="rId6"/>
    <p:sldId id="259" r:id="rId7"/>
    <p:sldId id="262" r:id="rId8"/>
    <p:sldId id="264" r:id="rId9"/>
    <p:sldId id="268" r:id="rId10"/>
    <p:sldId id="267" r:id="rId11"/>
    <p:sldId id="269" r:id="rId12"/>
    <p:sldId id="270" r:id="rId13"/>
    <p:sldId id="271" r:id="rId14"/>
    <p:sldId id="275" r:id="rId15"/>
    <p:sldId id="272" r:id="rId16"/>
    <p:sldId id="274" r:id="rId17"/>
    <p:sldId id="276" r:id="rId18"/>
    <p:sldId id="277" r:id="rId19"/>
    <p:sldId id="278" r:id="rId20"/>
    <p:sldId id="28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6D07BE6-9E9B-42FC-9916-D2CAE6929632}" v="675" dt="2023-11-15T04:35:55.66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9" d="100"/>
          <a:sy n="59" d="100"/>
        </p:scale>
        <p:origin x="2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svg>
</file>

<file path=ppt/media/image2.jpeg>
</file>

<file path=ppt/media/image3.jpeg>
</file>

<file path=ppt/media/image4.png>
</file>

<file path=ppt/media/image5.jpeg>
</file>

<file path=ppt/media/image6.png>
</file>

<file path=ppt/media/image7.jpeg>
</file>

<file path=ppt/media/image8.jpe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3940D-31AD-7171-403C-84FC44BAAC5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FA0FEB3-F030-DFA3-2636-52E0AF2C580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AD2DC79-EB93-CFB7-A863-3DF4F7C7512E}"/>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5" name="Footer Placeholder 4">
            <a:extLst>
              <a:ext uri="{FF2B5EF4-FFF2-40B4-BE49-F238E27FC236}">
                <a16:creationId xmlns:a16="http://schemas.microsoft.com/office/drawing/2014/main" id="{0DF0B835-C69A-B44E-CDCB-34DB71AD90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AEC144-A85E-817F-9E3F-72E3CC2B5F6E}"/>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39488388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82E7FD-581D-2277-042E-41237C080E0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ADD056-F6A1-2742-7FF6-AB9699077F7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8007E9-9FBE-7A4B-40DE-EEA53533A803}"/>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5" name="Footer Placeholder 4">
            <a:extLst>
              <a:ext uri="{FF2B5EF4-FFF2-40B4-BE49-F238E27FC236}">
                <a16:creationId xmlns:a16="http://schemas.microsoft.com/office/drawing/2014/main" id="{3A32F3BC-5554-6A2F-6DC7-DACA5516D4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C3BE0D-3E2C-4F8C-12A9-A1CF4416AF6A}"/>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1224673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C6791A3-3C97-1E5F-A7A0-F3340E6620C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CD79DB-4E66-E362-1266-EE2D9623CDA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0F8EE6-9F0A-7B58-81C7-97FF8DFDEDF9}"/>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5" name="Footer Placeholder 4">
            <a:extLst>
              <a:ext uri="{FF2B5EF4-FFF2-40B4-BE49-F238E27FC236}">
                <a16:creationId xmlns:a16="http://schemas.microsoft.com/office/drawing/2014/main" id="{BB2363C6-DAC9-F4DC-D718-D470C5562C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E7703A-3C6F-A5BA-DD33-53EE1480009A}"/>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16119801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657D5-9D60-A39D-7263-249EFF469E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4095A8-01F3-1620-9762-9B40EEED77C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C0DDD8-99FE-A48E-9C6A-5F6E1E5CD733}"/>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5" name="Footer Placeholder 4">
            <a:extLst>
              <a:ext uri="{FF2B5EF4-FFF2-40B4-BE49-F238E27FC236}">
                <a16:creationId xmlns:a16="http://schemas.microsoft.com/office/drawing/2014/main" id="{160421FC-7D6E-9F7C-A9AB-CA2A11B135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6404A-93AE-F711-0F90-1A3CFA62927E}"/>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20641161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F3ED61-2499-A9A9-C45D-A19F7F423E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5D0A7A7-0D33-1DC3-C297-319EE8DD16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54D77B4-EDBB-4330-C4C6-724C1668FB9A}"/>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5" name="Footer Placeholder 4">
            <a:extLst>
              <a:ext uri="{FF2B5EF4-FFF2-40B4-BE49-F238E27FC236}">
                <a16:creationId xmlns:a16="http://schemas.microsoft.com/office/drawing/2014/main" id="{E7EF76BA-4607-C626-EDBF-6F5BC84690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7450A6-8BFD-5DD2-B047-999FE38541D4}"/>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2262262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7083A-B82D-D70C-7729-7B42C48CD9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5AFCB1-D4E3-F006-E61F-23707F0FEC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3F4057E-9C85-1FDA-C294-83A4917FC9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C92259-4402-163F-78A4-C798F17BD537}"/>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6" name="Footer Placeholder 5">
            <a:extLst>
              <a:ext uri="{FF2B5EF4-FFF2-40B4-BE49-F238E27FC236}">
                <a16:creationId xmlns:a16="http://schemas.microsoft.com/office/drawing/2014/main" id="{4DA6A87D-108F-E3C2-51FF-8E1776393B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1B20FB-E0D3-C75E-ED11-F72A150C658B}"/>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37398086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913EB-C00E-222D-780A-E03A1ADEEA7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6724673-9D3A-C0CE-EE22-9D56C74905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EE98CFF-734C-E6D4-5DFD-7A128117E63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67813F-FDEA-172B-3EC2-9938B71915E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53B4B17-1080-5EFC-E3D1-C03BB56B084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C50FE9-DB56-A954-CD49-F904A4E2B6B0}"/>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8" name="Footer Placeholder 7">
            <a:extLst>
              <a:ext uri="{FF2B5EF4-FFF2-40B4-BE49-F238E27FC236}">
                <a16:creationId xmlns:a16="http://schemas.microsoft.com/office/drawing/2014/main" id="{C0980712-CE5F-A9E2-35E1-C064BD1AFE3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98D6572-2E3C-8907-F5FD-87299ED51A4E}"/>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42197899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5E543-5DBC-D3E5-7FD6-A2D3F627136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9D7442-36F3-43C3-03C8-66C5255F03DF}"/>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4" name="Footer Placeholder 3">
            <a:extLst>
              <a:ext uri="{FF2B5EF4-FFF2-40B4-BE49-F238E27FC236}">
                <a16:creationId xmlns:a16="http://schemas.microsoft.com/office/drawing/2014/main" id="{06E060FF-3FDB-7DEE-0014-D43BAD66A50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868B363-F50F-B6DF-EFEE-22F498963FA7}"/>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1970577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E89C97D-ED00-781A-C9DC-5D4565E8E5A0}"/>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3" name="Footer Placeholder 2">
            <a:extLst>
              <a:ext uri="{FF2B5EF4-FFF2-40B4-BE49-F238E27FC236}">
                <a16:creationId xmlns:a16="http://schemas.microsoft.com/office/drawing/2014/main" id="{7051B96A-FD3A-A8C6-E1F3-01A87F73CCA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73226C1-E137-33B8-0897-5ECBEC519C91}"/>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15257930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FD8265-502B-B297-873F-877C868E95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1F6FB66-00AE-7B77-4917-0DE06E9A4C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9546F0-E2FB-A9DD-EF20-C610F53DC2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8C14F3-2983-4708-6B3A-619ABCBA1C0F}"/>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6" name="Footer Placeholder 5">
            <a:extLst>
              <a:ext uri="{FF2B5EF4-FFF2-40B4-BE49-F238E27FC236}">
                <a16:creationId xmlns:a16="http://schemas.microsoft.com/office/drawing/2014/main" id="{8A2169CB-4599-508E-1A15-28CF8A2E90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547E33-E5B2-1800-8FEC-09076A55BB4F}"/>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3133936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C936A-095A-3A9F-A7A8-6825499B68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6BF70D4-904C-BEAC-969E-0DCE1B2EBBF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F7C2245-A5CC-EE92-BC98-042822F534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1AF595-5696-68B2-895B-3BE999D19886}"/>
              </a:ext>
            </a:extLst>
          </p:cNvPr>
          <p:cNvSpPr>
            <a:spLocks noGrp="1"/>
          </p:cNvSpPr>
          <p:nvPr>
            <p:ph type="dt" sz="half" idx="10"/>
          </p:nvPr>
        </p:nvSpPr>
        <p:spPr/>
        <p:txBody>
          <a:bodyPr/>
          <a:lstStyle/>
          <a:p>
            <a:fld id="{61ADF5D7-F546-4859-A699-0BDF06100240}" type="datetimeFigureOut">
              <a:rPr lang="en-US" smtClean="0"/>
              <a:t>11/14/2023</a:t>
            </a:fld>
            <a:endParaRPr lang="en-US"/>
          </a:p>
        </p:txBody>
      </p:sp>
      <p:sp>
        <p:nvSpPr>
          <p:cNvPr id="6" name="Footer Placeholder 5">
            <a:extLst>
              <a:ext uri="{FF2B5EF4-FFF2-40B4-BE49-F238E27FC236}">
                <a16:creationId xmlns:a16="http://schemas.microsoft.com/office/drawing/2014/main" id="{0A8D9605-2957-5D53-DBCA-42BF32E2BF8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21B2A8-00EB-9751-F265-BA4C97E8689A}"/>
              </a:ext>
            </a:extLst>
          </p:cNvPr>
          <p:cNvSpPr>
            <a:spLocks noGrp="1"/>
          </p:cNvSpPr>
          <p:nvPr>
            <p:ph type="sldNum" sz="quarter" idx="12"/>
          </p:nvPr>
        </p:nvSpPr>
        <p:spPr/>
        <p:txBody>
          <a:bodyPr/>
          <a:lstStyle/>
          <a:p>
            <a:fld id="{2B99BDF9-91E8-4237-9BE0-6C43E7B4CDBF}" type="slidenum">
              <a:rPr lang="en-US" smtClean="0"/>
              <a:t>‹#›</a:t>
            </a:fld>
            <a:endParaRPr lang="en-US"/>
          </a:p>
        </p:txBody>
      </p:sp>
    </p:spTree>
    <p:extLst>
      <p:ext uri="{BB962C8B-B14F-4D97-AF65-F5344CB8AC3E}">
        <p14:creationId xmlns:p14="http://schemas.microsoft.com/office/powerpoint/2010/main" val="41215819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5E10B18-D4D2-1AE8-4285-DD3D799C49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150458B-010A-76E3-8956-B86F775A76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6AEF85-0F0E-22D5-59A8-848A156D7B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ADF5D7-F546-4859-A699-0BDF06100240}" type="datetimeFigureOut">
              <a:rPr lang="en-US" smtClean="0"/>
              <a:t>11/14/2023</a:t>
            </a:fld>
            <a:endParaRPr lang="en-US"/>
          </a:p>
        </p:txBody>
      </p:sp>
      <p:sp>
        <p:nvSpPr>
          <p:cNvPr id="5" name="Footer Placeholder 4">
            <a:extLst>
              <a:ext uri="{FF2B5EF4-FFF2-40B4-BE49-F238E27FC236}">
                <a16:creationId xmlns:a16="http://schemas.microsoft.com/office/drawing/2014/main" id="{A8DB453C-A4AC-3F24-2232-4B4DABD600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4AB96F2-40E9-9A05-FAC7-02DF356614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99BDF9-91E8-4237-9BE0-6C43E7B4CDBF}" type="slidenum">
              <a:rPr lang="en-US" smtClean="0"/>
              <a:t>‹#›</a:t>
            </a:fld>
            <a:endParaRPr lang="en-US"/>
          </a:p>
        </p:txBody>
      </p:sp>
    </p:spTree>
    <p:extLst>
      <p:ext uri="{BB962C8B-B14F-4D97-AF65-F5344CB8AC3E}">
        <p14:creationId xmlns:p14="http://schemas.microsoft.com/office/powerpoint/2010/main" val="24658315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hyperlink" Target="https://www.ucmo.edu/college-of-health-science-and-technology/department-of-computer-science-and-cybersecurity/computer-science-and-software-engineering/faculty/yvonne-kamenge/index.php" TargetMode="Externa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hyperlink" Target="https://www.ucmo.edu/college-of-health-science-and-technology/department-of-computer-science-and-cybersecurity/computer-science-and-software-engineering/faculty/yvonne-kamenge/index.php" TargetMode="Externa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101010 data lines to infinity">
            <a:extLst>
              <a:ext uri="{FF2B5EF4-FFF2-40B4-BE49-F238E27FC236}">
                <a16:creationId xmlns:a16="http://schemas.microsoft.com/office/drawing/2014/main" id="{93552DCB-A9A0-472C-53F6-8A86865ED09A}"/>
              </a:ext>
            </a:extLst>
          </p:cNvPr>
          <p:cNvPicPr>
            <a:picLocks noChangeAspect="1"/>
          </p:cNvPicPr>
          <p:nvPr/>
        </p:nvPicPr>
        <p:blipFill rotWithShape="1">
          <a:blip r:embed="rId2"/>
          <a:srcRect t="13128"/>
          <a:stretch/>
        </p:blipFill>
        <p:spPr>
          <a:xfrm>
            <a:off x="-3047" y="10"/>
            <a:ext cx="12191999" cy="68579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C9FFAAF0-B04E-2CA0-B3E3-47B8DDD14E2D}"/>
              </a:ext>
            </a:extLst>
          </p:cNvPr>
          <p:cNvSpPr>
            <a:spLocks noGrp="1"/>
          </p:cNvSpPr>
          <p:nvPr>
            <p:ph type="title"/>
          </p:nvPr>
        </p:nvSpPr>
        <p:spPr>
          <a:xfrm>
            <a:off x="1097280" y="2773680"/>
            <a:ext cx="10058400" cy="112664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dirty="0">
                <a:solidFill>
                  <a:srgbClr val="FFFFFF"/>
                </a:solidFill>
                <a:latin typeface="Montserrat" panose="00000500000000000000" pitchFamily="2" charset="0"/>
              </a:rPr>
              <a:t>Hello Everyone</a:t>
            </a:r>
          </a:p>
        </p:txBody>
      </p:sp>
    </p:spTree>
    <p:extLst>
      <p:ext uri="{BB962C8B-B14F-4D97-AF65-F5344CB8AC3E}">
        <p14:creationId xmlns:p14="http://schemas.microsoft.com/office/powerpoint/2010/main" val="3115201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847D8D08-818B-715F-A3C2-717A6E15EAAC}"/>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334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CEE13B81-3E86-B986-0638-C1A0250435FF}"/>
              </a:ext>
            </a:extLst>
          </p:cNvPr>
          <p:cNvSpPr/>
          <p:nvPr/>
        </p:nvSpPr>
        <p:spPr>
          <a:xfrm>
            <a:off x="-1" y="0"/>
            <a:ext cx="5355771"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418B442-C9A3-1842-7F02-8749C43C2A08}"/>
              </a:ext>
            </a:extLst>
          </p:cNvPr>
          <p:cNvSpPr/>
          <p:nvPr/>
        </p:nvSpPr>
        <p:spPr>
          <a:xfrm>
            <a:off x="653145" y="653143"/>
            <a:ext cx="4299856" cy="555171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just">
              <a:lnSpc>
                <a:spcPct val="150000"/>
              </a:lnSpc>
              <a:spcBef>
                <a:spcPts val="0"/>
              </a:spcBef>
              <a:spcAft>
                <a:spcPts val="800"/>
              </a:spcAft>
            </a:pPr>
            <a:r>
              <a:rPr lang="en-US" sz="2400" b="1" kern="100" dirty="0">
                <a:effectLst/>
                <a:latin typeface="Montserrat" panose="00000500000000000000" pitchFamily="2" charset="0"/>
                <a:ea typeface="Calibri" panose="020F0502020204030204" pitchFamily="34" charset="0"/>
                <a:cs typeface="Times New Roman" panose="02020603050405020304" pitchFamily="18" charset="0"/>
              </a:rPr>
              <a:t>Deep learning and neural networks</a:t>
            </a:r>
          </a:p>
          <a:p>
            <a:pPr marL="0" marR="0" algn="just">
              <a:lnSpc>
                <a:spcPct val="150000"/>
              </a:lnSpc>
              <a:spcBef>
                <a:spcPts val="0"/>
              </a:spcBef>
              <a:spcAft>
                <a:spcPts val="800"/>
              </a:spcAft>
            </a:pPr>
            <a:r>
              <a:rPr lang="en-US" sz="1800" dirty="0">
                <a:effectLst/>
                <a:latin typeface="Montserrat" panose="00000500000000000000" pitchFamily="2" charset="0"/>
                <a:ea typeface="Calibri" panose="020F0502020204030204" pitchFamily="34" charset="0"/>
              </a:rPr>
              <a:t>In the broader field of artificial intelligence, deep learning is a subtype of machine learning (ML). Artificial neural networks (ANNs), which are used in deep learning, are created to look like and perform similarly to the connectivity and operation of neurons in the human brain. </a:t>
            </a:r>
            <a:endParaRPr lang="en-US" sz="24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grpSp>
        <p:nvGrpSpPr>
          <p:cNvPr id="13" name="Group 12">
            <a:extLst>
              <a:ext uri="{FF2B5EF4-FFF2-40B4-BE49-F238E27FC236}">
                <a16:creationId xmlns:a16="http://schemas.microsoft.com/office/drawing/2014/main" id="{0F0820AB-AE04-D9D5-69EA-66CA2193ECA6}"/>
              </a:ext>
            </a:extLst>
          </p:cNvPr>
          <p:cNvGrpSpPr/>
          <p:nvPr/>
        </p:nvGrpSpPr>
        <p:grpSpPr>
          <a:xfrm>
            <a:off x="5355770" y="2171699"/>
            <a:ext cx="4169230" cy="1012373"/>
            <a:chOff x="5290457" y="141512"/>
            <a:chExt cx="4169230" cy="1012373"/>
          </a:xfrm>
        </p:grpSpPr>
        <p:sp>
          <p:nvSpPr>
            <p:cNvPr id="5" name="Rectangle 4">
              <a:extLst>
                <a:ext uri="{FF2B5EF4-FFF2-40B4-BE49-F238E27FC236}">
                  <a16:creationId xmlns:a16="http://schemas.microsoft.com/office/drawing/2014/main" id="{01B0CC52-972C-317B-CFBE-94F89959AFCE}"/>
                </a:ext>
              </a:extLst>
            </p:cNvPr>
            <p:cNvSpPr/>
            <p:nvPr/>
          </p:nvSpPr>
          <p:spPr>
            <a:xfrm>
              <a:off x="5290457" y="174171"/>
              <a:ext cx="3886201" cy="97971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effectLst/>
                  <a:latin typeface="Montserrat" panose="00000500000000000000" pitchFamily="2" charset="0"/>
                  <a:ea typeface="Calibri" panose="020F0502020204030204" pitchFamily="34" charset="0"/>
                </a:rPr>
                <a:t>Intrusion Detection and Prevention Systems (IDS/IPS)</a:t>
              </a:r>
              <a:endParaRPr lang="en-US" dirty="0">
                <a:latin typeface="Montserrat" panose="00000500000000000000" pitchFamily="2" charset="0"/>
              </a:endParaRPr>
            </a:p>
          </p:txBody>
        </p:sp>
        <p:sp>
          <p:nvSpPr>
            <p:cNvPr id="7" name="Isosceles Triangle 6">
              <a:extLst>
                <a:ext uri="{FF2B5EF4-FFF2-40B4-BE49-F238E27FC236}">
                  <a16:creationId xmlns:a16="http://schemas.microsoft.com/office/drawing/2014/main" id="{38BC7245-9544-A57B-93F6-6531ECAC81B2}"/>
                </a:ext>
              </a:extLst>
            </p:cNvPr>
            <p:cNvSpPr/>
            <p:nvPr/>
          </p:nvSpPr>
          <p:spPr>
            <a:xfrm rot="5400000">
              <a:off x="8811986" y="506184"/>
              <a:ext cx="1012373" cy="283029"/>
            </a:xfrm>
            <a:prstGeom prst="triangle">
              <a:avLst>
                <a:gd name="adj" fmla="val 10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a:extLst>
              <a:ext uri="{FF2B5EF4-FFF2-40B4-BE49-F238E27FC236}">
                <a16:creationId xmlns:a16="http://schemas.microsoft.com/office/drawing/2014/main" id="{FB4D53CC-1CAF-44E8-0FF2-55D80385589A}"/>
              </a:ext>
            </a:extLst>
          </p:cNvPr>
          <p:cNvGrpSpPr/>
          <p:nvPr/>
        </p:nvGrpSpPr>
        <p:grpSpPr>
          <a:xfrm>
            <a:off x="5355770" y="4008662"/>
            <a:ext cx="4169230" cy="1012373"/>
            <a:chOff x="5323114" y="1926769"/>
            <a:chExt cx="4169230" cy="1012373"/>
          </a:xfrm>
        </p:grpSpPr>
        <p:sp>
          <p:nvSpPr>
            <p:cNvPr id="10" name="Rectangle 9">
              <a:extLst>
                <a:ext uri="{FF2B5EF4-FFF2-40B4-BE49-F238E27FC236}">
                  <a16:creationId xmlns:a16="http://schemas.microsoft.com/office/drawing/2014/main" id="{8D6BC9C7-5968-A9C5-0AAB-F089A5BBF108}"/>
                </a:ext>
              </a:extLst>
            </p:cNvPr>
            <p:cNvSpPr/>
            <p:nvPr/>
          </p:nvSpPr>
          <p:spPr>
            <a:xfrm>
              <a:off x="5323114" y="1959428"/>
              <a:ext cx="3886201" cy="97971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effectLst/>
                  <a:latin typeface="Montserrat" panose="00000500000000000000" pitchFamily="2" charset="0"/>
                  <a:ea typeface="Calibri" panose="020F0502020204030204" pitchFamily="34" charset="0"/>
                </a:rPr>
                <a:t>Intrusion Detection and Prevention Systems (IDS/IPS)</a:t>
              </a:r>
              <a:endParaRPr lang="en-US" dirty="0">
                <a:latin typeface="Montserrat" panose="00000500000000000000" pitchFamily="2" charset="0"/>
              </a:endParaRPr>
            </a:p>
          </p:txBody>
        </p:sp>
        <p:sp>
          <p:nvSpPr>
            <p:cNvPr id="11" name="Isosceles Triangle 10">
              <a:extLst>
                <a:ext uri="{FF2B5EF4-FFF2-40B4-BE49-F238E27FC236}">
                  <a16:creationId xmlns:a16="http://schemas.microsoft.com/office/drawing/2014/main" id="{E63EDC32-84E0-594A-456D-413F3A5AE517}"/>
                </a:ext>
              </a:extLst>
            </p:cNvPr>
            <p:cNvSpPr/>
            <p:nvPr/>
          </p:nvSpPr>
          <p:spPr>
            <a:xfrm rot="5400000">
              <a:off x="8844643" y="2291441"/>
              <a:ext cx="1012373" cy="283029"/>
            </a:xfrm>
            <a:prstGeom prst="triangle">
              <a:avLst>
                <a:gd name="adj" fmla="val 10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7017218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9204A68-69F3-E418-9085-63FC53567450}"/>
              </a:ext>
            </a:extLst>
          </p:cNvPr>
          <p:cNvSpPr/>
          <p:nvPr/>
        </p:nvSpPr>
        <p:spPr>
          <a:xfrm>
            <a:off x="0" y="0"/>
            <a:ext cx="6096000" cy="6858000"/>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BF12F5A6-ED33-D5B7-A8C9-C61FFCBC5ADC}"/>
              </a:ext>
            </a:extLst>
          </p:cNvPr>
          <p:cNvSpPr/>
          <p:nvPr/>
        </p:nvSpPr>
        <p:spPr>
          <a:xfrm>
            <a:off x="6096000" y="0"/>
            <a:ext cx="6096000" cy="6858000"/>
          </a:xfrm>
          <a:prstGeom prst="rect">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D703B60-BC62-2A4B-86A7-38B3AA576198}"/>
              </a:ext>
            </a:extLst>
          </p:cNvPr>
          <p:cNvSpPr/>
          <p:nvPr/>
        </p:nvSpPr>
        <p:spPr>
          <a:xfrm>
            <a:off x="587827" y="1436914"/>
            <a:ext cx="5148943" cy="39841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2000" b="1" kern="100" dirty="0">
                <a:effectLst/>
                <a:latin typeface="Montserrat" panose="00000500000000000000" pitchFamily="2" charset="0"/>
                <a:ea typeface="Calibri" panose="020F0502020204030204" pitchFamily="34" charset="0"/>
                <a:cs typeface="Times New Roman" panose="02020603050405020304" pitchFamily="18" charset="0"/>
              </a:rPr>
              <a:t>Natural language processing (NLP)</a:t>
            </a:r>
          </a:p>
          <a:p>
            <a:pPr>
              <a:lnSpc>
                <a:spcPct val="150000"/>
              </a:lnSpc>
              <a:spcAft>
                <a:spcPts val="800"/>
              </a:spcAft>
            </a:pPr>
            <a:r>
              <a:rPr lang="en-US" sz="2000" kern="100" dirty="0">
                <a:effectLst/>
                <a:latin typeface="Montserrat" panose="00000500000000000000" pitchFamily="2" charset="0"/>
                <a:ea typeface="Calibri" panose="020F0502020204030204" pitchFamily="34" charset="0"/>
                <a:cs typeface="Times New Roman" panose="02020603050405020304" pitchFamily="18" charset="0"/>
              </a:rPr>
              <a:t>NLP uses a variety of statistical models to identify and filter spam by learning common forms of communication and linguistic patterns.</a:t>
            </a:r>
          </a:p>
          <a:p>
            <a:pPr marL="0" marR="0" algn="ctr">
              <a:lnSpc>
                <a:spcPct val="150000"/>
              </a:lnSpc>
              <a:spcBef>
                <a:spcPts val="0"/>
              </a:spcBef>
              <a:spcAft>
                <a:spcPts val="800"/>
              </a:spcAft>
            </a:pP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E1B48DC1-8981-D99A-5D19-EDD18EC925D3}"/>
              </a:ext>
            </a:extLst>
          </p:cNvPr>
          <p:cNvSpPr/>
          <p:nvPr/>
        </p:nvSpPr>
        <p:spPr>
          <a:xfrm>
            <a:off x="6455230" y="1436914"/>
            <a:ext cx="5148943" cy="39841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2000" b="1" dirty="0">
                <a:solidFill>
                  <a:schemeClr val="bg1"/>
                </a:solidFill>
                <a:effectLst/>
                <a:latin typeface="Montserrat" panose="00000500000000000000" pitchFamily="2" charset="0"/>
                <a:ea typeface="Calibri" panose="020F0502020204030204" pitchFamily="34" charset="0"/>
              </a:rPr>
              <a:t>Predictive analytics</a:t>
            </a:r>
          </a:p>
          <a:p>
            <a:pPr marL="0" marR="0" algn="ctr">
              <a:lnSpc>
                <a:spcPct val="150000"/>
              </a:lnSpc>
              <a:spcBef>
                <a:spcPts val="0"/>
              </a:spcBef>
              <a:spcAft>
                <a:spcPts val="800"/>
              </a:spcAft>
            </a:pPr>
            <a:r>
              <a:rPr lang="en-US" sz="2000" b="0" i="0" dirty="0">
                <a:solidFill>
                  <a:schemeClr val="bg1"/>
                </a:solidFill>
                <a:effectLst/>
                <a:latin typeface="Montserrat" panose="00000500000000000000" pitchFamily="2" charset="0"/>
              </a:rPr>
              <a:t>Predictive analytics is a way of using data to </a:t>
            </a:r>
            <a:r>
              <a:rPr lang="en-US" sz="2000" i="0" dirty="0">
                <a:solidFill>
                  <a:schemeClr val="bg1"/>
                </a:solidFill>
                <a:effectLst/>
                <a:latin typeface="Montserrat" panose="00000500000000000000" pitchFamily="2" charset="0"/>
              </a:rPr>
              <a:t>foresee future events </a:t>
            </a:r>
            <a:r>
              <a:rPr lang="en-US" sz="2000" b="0" i="0" dirty="0">
                <a:solidFill>
                  <a:schemeClr val="bg1"/>
                </a:solidFill>
                <a:effectLst/>
                <a:latin typeface="Montserrat" panose="00000500000000000000" pitchFamily="2" charset="0"/>
              </a:rPr>
              <a:t>and outcomes, such as customer behavior, market trends, or machine failures.</a:t>
            </a:r>
            <a:endParaRPr lang="en-US" sz="2000" kern="100" dirty="0">
              <a:solidFill>
                <a:schemeClr val="bg1"/>
              </a:solidFill>
              <a:effectLst/>
              <a:latin typeface="Montserrat" panose="00000500000000000000" pitchFamily="2"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382267837"/>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098" name="Picture 2" descr="A finger touching a screen with a lock icon&#10;&#10;Description automatically generated">
            <a:extLst>
              <a:ext uri="{FF2B5EF4-FFF2-40B4-BE49-F238E27FC236}">
                <a16:creationId xmlns:a16="http://schemas.microsoft.com/office/drawing/2014/main" id="{34D9617C-933A-754C-FA47-F84D4E515DD8}"/>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b="19"/>
          <a:stretch/>
        </p:blipFill>
        <p:spPr bwMode="auto">
          <a:xfrm>
            <a:off x="20" y="-9606"/>
            <a:ext cx="12191980" cy="6856718"/>
          </a:xfrm>
          <a:prstGeom prst="rect">
            <a:avLst/>
          </a:prstGeom>
          <a:noFill/>
          <a:extLst>
            <a:ext uri="{909E8E84-426E-40DD-AFC4-6F175D3DCCD1}">
              <a14:hiddenFill xmlns:a14="http://schemas.microsoft.com/office/drawing/2010/main">
                <a:solidFill>
                  <a:srgbClr val="FFFFFF"/>
                </a:solidFill>
              </a14:hiddenFill>
            </a:ext>
          </a:extLst>
        </p:spPr>
      </p:pic>
      <p:grpSp>
        <p:nvGrpSpPr>
          <p:cNvPr id="23" name="Group 22">
            <a:extLst>
              <a:ext uri="{FF2B5EF4-FFF2-40B4-BE49-F238E27FC236}">
                <a16:creationId xmlns:a16="http://schemas.microsoft.com/office/drawing/2014/main" id="{8AB01204-F498-6906-69AF-0701B8FAC695}"/>
              </a:ext>
            </a:extLst>
          </p:cNvPr>
          <p:cNvGrpSpPr/>
          <p:nvPr/>
        </p:nvGrpSpPr>
        <p:grpSpPr>
          <a:xfrm>
            <a:off x="9365146" y="5103310"/>
            <a:ext cx="2253450" cy="1729547"/>
            <a:chOff x="9085546" y="4114799"/>
            <a:chExt cx="2253450" cy="1729547"/>
          </a:xfrm>
        </p:grpSpPr>
        <p:sp>
          <p:nvSpPr>
            <p:cNvPr id="11" name="Rectangle 10">
              <a:extLst>
                <a:ext uri="{FF2B5EF4-FFF2-40B4-BE49-F238E27FC236}">
                  <a16:creationId xmlns:a16="http://schemas.microsoft.com/office/drawing/2014/main" id="{BD3C4AD1-C439-B7AE-5C36-4078370ED7FB}"/>
                </a:ext>
              </a:extLst>
            </p:cNvPr>
            <p:cNvSpPr/>
            <p:nvPr/>
          </p:nvSpPr>
          <p:spPr>
            <a:xfrm>
              <a:off x="9088810" y="4452257"/>
              <a:ext cx="2250186" cy="139208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lnSpc>
                  <a:spcPct val="150000"/>
                </a:lnSpc>
                <a:spcAft>
                  <a:spcPts val="800"/>
                </a:spcAft>
              </a:pPr>
              <a:endParaRPr lang="en-US" b="1" kern="100" dirty="0">
                <a:effectLst/>
                <a:latin typeface="Montserrat" panose="00000500000000000000" pitchFamily="2" charset="0"/>
                <a:ea typeface="Calibri" panose="020F0502020204030204" pitchFamily="34" charset="0"/>
                <a:cs typeface="Times New Roman" panose="02020603050405020304" pitchFamily="18" charset="0"/>
              </a:endParaRPr>
            </a:p>
            <a:p>
              <a:pPr algn="just">
                <a:lnSpc>
                  <a:spcPct val="150000"/>
                </a:lnSpc>
                <a:spcAft>
                  <a:spcPts val="800"/>
                </a:spcAft>
              </a:pPr>
              <a:r>
                <a:rPr lang="en-US" b="1" kern="100" dirty="0">
                  <a:effectLst/>
                  <a:latin typeface="Montserrat" panose="00000500000000000000" pitchFamily="2" charset="0"/>
                  <a:ea typeface="Calibri" panose="020F0502020204030204" pitchFamily="34" charset="0"/>
                  <a:cs typeface="Times New Roman" panose="02020603050405020304" pitchFamily="18" charset="0"/>
                </a:rPr>
                <a:t>Signature-based detection</a:t>
              </a:r>
              <a:endParaRPr lang="en-US" kern="100" dirty="0">
                <a:effectLst/>
                <a:latin typeface="Montserrat" panose="00000500000000000000" pitchFamily="2"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800"/>
                </a:spcAft>
              </a:pP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Isosceles Triangle 15">
              <a:extLst>
                <a:ext uri="{FF2B5EF4-FFF2-40B4-BE49-F238E27FC236}">
                  <a16:creationId xmlns:a16="http://schemas.microsoft.com/office/drawing/2014/main" id="{9F7CF385-1ECB-6E5A-FBFD-4477EA5F365C}"/>
                </a:ext>
              </a:extLst>
            </p:cNvPr>
            <p:cNvSpPr/>
            <p:nvPr/>
          </p:nvSpPr>
          <p:spPr>
            <a:xfrm>
              <a:off x="9085546" y="4114799"/>
              <a:ext cx="2250186" cy="353786"/>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652D80B2-2DFF-6404-F47D-D5676E4A7AFC}"/>
              </a:ext>
            </a:extLst>
          </p:cNvPr>
          <p:cNvGrpSpPr/>
          <p:nvPr/>
        </p:nvGrpSpPr>
        <p:grpSpPr>
          <a:xfrm>
            <a:off x="6847117" y="5116282"/>
            <a:ext cx="1447799" cy="1764770"/>
            <a:chOff x="6836229" y="4079576"/>
            <a:chExt cx="1447799" cy="1764770"/>
          </a:xfrm>
        </p:grpSpPr>
        <p:sp>
          <p:nvSpPr>
            <p:cNvPr id="8" name="Rectangle 7">
              <a:extLst>
                <a:ext uri="{FF2B5EF4-FFF2-40B4-BE49-F238E27FC236}">
                  <a16:creationId xmlns:a16="http://schemas.microsoft.com/office/drawing/2014/main" id="{CDE8C7F5-4D41-97EC-2096-F2FBE5DA22A4}"/>
                </a:ext>
              </a:extLst>
            </p:cNvPr>
            <p:cNvSpPr/>
            <p:nvPr/>
          </p:nvSpPr>
          <p:spPr>
            <a:xfrm>
              <a:off x="6836229" y="4452257"/>
              <a:ext cx="1447799" cy="139208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just">
                <a:lnSpc>
                  <a:spcPct val="150000"/>
                </a:lnSpc>
                <a:spcBef>
                  <a:spcPts val="0"/>
                </a:spcBef>
                <a:spcAft>
                  <a:spcPts val="800"/>
                </a:spcAft>
              </a:pPr>
              <a:r>
                <a:rPr lang="en-US" sz="1800" b="1" kern="100" dirty="0">
                  <a:effectLst/>
                  <a:latin typeface="Montserrat" panose="00000500000000000000" pitchFamily="2" charset="0"/>
                  <a:ea typeface="Calibri" panose="020F0502020204030204" pitchFamily="34" charset="0"/>
                  <a:cs typeface="Times New Roman" panose="02020603050405020304" pitchFamily="18" charset="0"/>
                </a:rPr>
                <a:t>Behavioral analytics</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5" name="Isosceles Triangle 14">
              <a:extLst>
                <a:ext uri="{FF2B5EF4-FFF2-40B4-BE49-F238E27FC236}">
                  <a16:creationId xmlns:a16="http://schemas.microsoft.com/office/drawing/2014/main" id="{D5597090-C420-F77C-3C3C-29636420969C}"/>
                </a:ext>
              </a:extLst>
            </p:cNvPr>
            <p:cNvSpPr/>
            <p:nvPr/>
          </p:nvSpPr>
          <p:spPr>
            <a:xfrm>
              <a:off x="6836229" y="4079576"/>
              <a:ext cx="1447799" cy="371398"/>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B9E7970F-0193-9BE4-5E00-A31BCCD50872}"/>
              </a:ext>
            </a:extLst>
          </p:cNvPr>
          <p:cNvGrpSpPr/>
          <p:nvPr/>
        </p:nvGrpSpPr>
        <p:grpSpPr>
          <a:xfrm>
            <a:off x="4522798" y="5116924"/>
            <a:ext cx="1451063" cy="1757403"/>
            <a:chOff x="4533686" y="4086942"/>
            <a:chExt cx="1451063" cy="1757403"/>
          </a:xfrm>
        </p:grpSpPr>
        <p:sp>
          <p:nvSpPr>
            <p:cNvPr id="5" name="Rectangle 4">
              <a:extLst>
                <a:ext uri="{FF2B5EF4-FFF2-40B4-BE49-F238E27FC236}">
                  <a16:creationId xmlns:a16="http://schemas.microsoft.com/office/drawing/2014/main" id="{1C4E7999-5CED-B69E-0D7A-93D62FC6C104}"/>
                </a:ext>
              </a:extLst>
            </p:cNvPr>
            <p:cNvSpPr/>
            <p:nvPr/>
          </p:nvSpPr>
          <p:spPr>
            <a:xfrm>
              <a:off x="4536950" y="4452257"/>
              <a:ext cx="1447799" cy="139208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just">
                <a:lnSpc>
                  <a:spcPct val="150000"/>
                </a:lnSpc>
                <a:spcBef>
                  <a:spcPts val="0"/>
                </a:spcBef>
                <a:spcAft>
                  <a:spcPts val="800"/>
                </a:spcAft>
              </a:pPr>
              <a:r>
                <a:rPr lang="en-US" sz="1800" b="1" kern="100" dirty="0">
                  <a:effectLst/>
                  <a:latin typeface="Montserrat" panose="00000500000000000000" pitchFamily="2" charset="0"/>
                  <a:ea typeface="Calibri" panose="020F0502020204030204" pitchFamily="34" charset="0"/>
                  <a:cs typeface="Times New Roman" panose="02020603050405020304" pitchFamily="18" charset="0"/>
                </a:rPr>
                <a:t>Anomaly detection</a:t>
              </a:r>
              <a:endParaRPr lang="en-US" sz="18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4" name="Isosceles Triangle 13">
              <a:extLst>
                <a:ext uri="{FF2B5EF4-FFF2-40B4-BE49-F238E27FC236}">
                  <a16:creationId xmlns:a16="http://schemas.microsoft.com/office/drawing/2014/main" id="{8770B995-A29B-5A8F-B671-6CCF17EAADF5}"/>
                </a:ext>
              </a:extLst>
            </p:cNvPr>
            <p:cNvSpPr/>
            <p:nvPr/>
          </p:nvSpPr>
          <p:spPr>
            <a:xfrm>
              <a:off x="4533686" y="4086942"/>
              <a:ext cx="1447799" cy="38164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7" name="Group 16">
            <a:extLst>
              <a:ext uri="{FF2B5EF4-FFF2-40B4-BE49-F238E27FC236}">
                <a16:creationId xmlns:a16="http://schemas.microsoft.com/office/drawing/2014/main" id="{82FB965B-FC16-EAEA-BCBA-E31EA2885E15}"/>
              </a:ext>
            </a:extLst>
          </p:cNvPr>
          <p:cNvGrpSpPr/>
          <p:nvPr/>
        </p:nvGrpSpPr>
        <p:grpSpPr>
          <a:xfrm>
            <a:off x="853004" y="4811485"/>
            <a:ext cx="2880796" cy="1698171"/>
            <a:chOff x="853004" y="3722271"/>
            <a:chExt cx="2880796" cy="2122073"/>
          </a:xfrm>
        </p:grpSpPr>
        <p:sp>
          <p:nvSpPr>
            <p:cNvPr id="4" name="Rectangle 3">
              <a:extLst>
                <a:ext uri="{FF2B5EF4-FFF2-40B4-BE49-F238E27FC236}">
                  <a16:creationId xmlns:a16="http://schemas.microsoft.com/office/drawing/2014/main" id="{FA2D858E-7669-2E76-A4DE-AC1C6B2E5E21}"/>
                </a:ext>
              </a:extLst>
            </p:cNvPr>
            <p:cNvSpPr/>
            <p:nvPr/>
          </p:nvSpPr>
          <p:spPr>
            <a:xfrm>
              <a:off x="853004" y="4452257"/>
              <a:ext cx="2880796" cy="139208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just">
                <a:lnSpc>
                  <a:spcPct val="150000"/>
                </a:lnSpc>
                <a:spcBef>
                  <a:spcPts val="0"/>
                </a:spcBef>
                <a:spcAft>
                  <a:spcPts val="800"/>
                </a:spcAft>
              </a:pPr>
              <a:r>
                <a:rPr lang="en-US" sz="1800" b="1" kern="100" dirty="0">
                  <a:effectLst/>
                  <a:latin typeface="Montserrat" panose="00000500000000000000" pitchFamily="2" charset="0"/>
                  <a:ea typeface="Calibri" panose="020F0502020204030204" pitchFamily="34" charset="0"/>
                  <a:cs typeface="Times New Roman" panose="02020603050405020304" pitchFamily="18" charset="0"/>
                </a:rPr>
                <a:t>Intrusion detection and prevention systems (IDPS)</a:t>
              </a:r>
              <a:endParaRPr lang="en-US" sz="18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3" name="Isosceles Triangle 12">
              <a:extLst>
                <a:ext uri="{FF2B5EF4-FFF2-40B4-BE49-F238E27FC236}">
                  <a16:creationId xmlns:a16="http://schemas.microsoft.com/office/drawing/2014/main" id="{E6E88821-4DB6-5797-99CF-F44065BD96CE}"/>
                </a:ext>
              </a:extLst>
            </p:cNvPr>
            <p:cNvSpPr/>
            <p:nvPr/>
          </p:nvSpPr>
          <p:spPr>
            <a:xfrm>
              <a:off x="853004" y="3722271"/>
              <a:ext cx="2879164" cy="72934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17" name="Rectangle 410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Rectangle 1">
            <a:extLst>
              <a:ext uri="{FF2B5EF4-FFF2-40B4-BE49-F238E27FC236}">
                <a16:creationId xmlns:a16="http://schemas.microsoft.com/office/drawing/2014/main" id="{46B0BEBF-D329-9ECB-C46A-42BFE9040391}"/>
              </a:ext>
            </a:extLst>
          </p:cNvPr>
          <p:cNvSpPr/>
          <p:nvPr/>
        </p:nvSpPr>
        <p:spPr>
          <a:xfrm>
            <a:off x="5366655" y="304801"/>
            <a:ext cx="6705601" cy="90351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dirty="0">
              <a:latin typeface="Montserrat" panose="00000500000000000000" pitchFamily="2" charset="0"/>
            </a:endParaRPr>
          </a:p>
        </p:txBody>
      </p:sp>
      <p:sp>
        <p:nvSpPr>
          <p:cNvPr id="3" name="Rectangle 2">
            <a:extLst>
              <a:ext uri="{FF2B5EF4-FFF2-40B4-BE49-F238E27FC236}">
                <a16:creationId xmlns:a16="http://schemas.microsoft.com/office/drawing/2014/main" id="{C2050E4A-7653-BBC1-B52B-86E1190FBAA9}"/>
              </a:ext>
            </a:extLst>
          </p:cNvPr>
          <p:cNvSpPr/>
          <p:nvPr/>
        </p:nvSpPr>
        <p:spPr>
          <a:xfrm>
            <a:off x="20" y="5491845"/>
            <a:ext cx="12191980" cy="139208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latin typeface="Montserrat" panose="00000500000000000000" pitchFamily="2" charset="0"/>
                <a:ea typeface="Calibri" panose="020F0502020204030204" pitchFamily="34" charset="0"/>
              </a:rPr>
              <a:t>Threat Detection and Prevention</a:t>
            </a:r>
            <a:endParaRPr lang="en-US" sz="3600" dirty="0">
              <a:latin typeface="Montserrat" panose="00000500000000000000" pitchFamily="2" charset="0"/>
            </a:endParaRPr>
          </a:p>
        </p:txBody>
      </p:sp>
    </p:spTree>
    <p:extLst>
      <p:ext uri="{BB962C8B-B14F-4D97-AF65-F5344CB8AC3E}">
        <p14:creationId xmlns:p14="http://schemas.microsoft.com/office/powerpoint/2010/main" val="39618860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17" name="Rectangle 410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098" name="Picture 2" descr="A finger touching a screen with a lock icon&#10;&#10;Description automatically generated">
            <a:extLst>
              <a:ext uri="{FF2B5EF4-FFF2-40B4-BE49-F238E27FC236}">
                <a16:creationId xmlns:a16="http://schemas.microsoft.com/office/drawing/2014/main" id="{34D9617C-933A-754C-FA47-F84D4E515DD8}"/>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b="19"/>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46B0BEBF-D329-9ECB-C46A-42BFE9040391}"/>
              </a:ext>
            </a:extLst>
          </p:cNvPr>
          <p:cNvSpPr/>
          <p:nvPr/>
        </p:nvSpPr>
        <p:spPr>
          <a:xfrm>
            <a:off x="5366655" y="304801"/>
            <a:ext cx="6705601" cy="90351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dirty="0">
              <a:latin typeface="Montserrat" panose="00000500000000000000" pitchFamily="2" charset="0"/>
            </a:endParaRPr>
          </a:p>
        </p:txBody>
      </p:sp>
      <p:sp>
        <p:nvSpPr>
          <p:cNvPr id="3" name="Rectangle 2">
            <a:extLst>
              <a:ext uri="{FF2B5EF4-FFF2-40B4-BE49-F238E27FC236}">
                <a16:creationId xmlns:a16="http://schemas.microsoft.com/office/drawing/2014/main" id="{C2050E4A-7653-BBC1-B52B-86E1190FBAA9}"/>
              </a:ext>
            </a:extLst>
          </p:cNvPr>
          <p:cNvSpPr/>
          <p:nvPr/>
        </p:nvSpPr>
        <p:spPr>
          <a:xfrm>
            <a:off x="-3028" y="5845629"/>
            <a:ext cx="12191980" cy="101108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effectLst/>
                <a:latin typeface="Montserrat" panose="00000500000000000000" pitchFamily="2" charset="0"/>
                <a:ea typeface="Calibri" panose="020F0502020204030204" pitchFamily="34" charset="0"/>
              </a:rPr>
              <a:t>Threat Detection and Prevention</a:t>
            </a:r>
            <a:endParaRPr lang="en-US" sz="3600" dirty="0">
              <a:latin typeface="Montserrat" panose="00000500000000000000" pitchFamily="2" charset="0"/>
            </a:endParaRPr>
          </a:p>
        </p:txBody>
      </p:sp>
      <p:grpSp>
        <p:nvGrpSpPr>
          <p:cNvPr id="17" name="Group 16">
            <a:extLst>
              <a:ext uri="{FF2B5EF4-FFF2-40B4-BE49-F238E27FC236}">
                <a16:creationId xmlns:a16="http://schemas.microsoft.com/office/drawing/2014/main" id="{82FB965B-FC16-EAEA-BCBA-E31EA2885E15}"/>
              </a:ext>
            </a:extLst>
          </p:cNvPr>
          <p:cNvGrpSpPr/>
          <p:nvPr/>
        </p:nvGrpSpPr>
        <p:grpSpPr>
          <a:xfrm>
            <a:off x="853004" y="3722271"/>
            <a:ext cx="2880796" cy="2122073"/>
            <a:chOff x="853004" y="3722271"/>
            <a:chExt cx="2880796" cy="2122073"/>
          </a:xfrm>
        </p:grpSpPr>
        <p:sp>
          <p:nvSpPr>
            <p:cNvPr id="4" name="Rectangle 3">
              <a:extLst>
                <a:ext uri="{FF2B5EF4-FFF2-40B4-BE49-F238E27FC236}">
                  <a16:creationId xmlns:a16="http://schemas.microsoft.com/office/drawing/2014/main" id="{FA2D858E-7669-2E76-A4DE-AC1C6B2E5E21}"/>
                </a:ext>
              </a:extLst>
            </p:cNvPr>
            <p:cNvSpPr/>
            <p:nvPr/>
          </p:nvSpPr>
          <p:spPr>
            <a:xfrm>
              <a:off x="853004" y="4452257"/>
              <a:ext cx="2880796" cy="139208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just">
                <a:lnSpc>
                  <a:spcPct val="150000"/>
                </a:lnSpc>
                <a:spcBef>
                  <a:spcPts val="0"/>
                </a:spcBef>
                <a:spcAft>
                  <a:spcPts val="800"/>
                </a:spcAft>
              </a:pPr>
              <a:r>
                <a:rPr lang="en-US" sz="1800" b="1" kern="100" dirty="0">
                  <a:effectLst/>
                  <a:latin typeface="Montserrat" panose="00000500000000000000" pitchFamily="2" charset="0"/>
                  <a:ea typeface="Calibri" panose="020F0502020204030204" pitchFamily="34" charset="0"/>
                  <a:cs typeface="Times New Roman" panose="02020603050405020304" pitchFamily="18" charset="0"/>
                </a:rPr>
                <a:t>Intrusion detection and prevention systems (IDPS)</a:t>
              </a:r>
              <a:endParaRPr lang="en-US" sz="18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3" name="Isosceles Triangle 12">
              <a:extLst>
                <a:ext uri="{FF2B5EF4-FFF2-40B4-BE49-F238E27FC236}">
                  <a16:creationId xmlns:a16="http://schemas.microsoft.com/office/drawing/2014/main" id="{E6E88821-4DB6-5797-99CF-F44065BD96CE}"/>
                </a:ext>
              </a:extLst>
            </p:cNvPr>
            <p:cNvSpPr/>
            <p:nvPr/>
          </p:nvSpPr>
          <p:spPr>
            <a:xfrm>
              <a:off x="853004" y="3722271"/>
              <a:ext cx="2879164" cy="72934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0B4E0B51-0093-5DEB-D86F-EB9E68D5D40B}"/>
              </a:ext>
            </a:extLst>
          </p:cNvPr>
          <p:cNvGrpSpPr/>
          <p:nvPr/>
        </p:nvGrpSpPr>
        <p:grpSpPr>
          <a:xfrm>
            <a:off x="4535318" y="4086942"/>
            <a:ext cx="1449431" cy="1757403"/>
            <a:chOff x="4535318" y="4086942"/>
            <a:chExt cx="1449431" cy="1757403"/>
          </a:xfrm>
        </p:grpSpPr>
        <p:sp>
          <p:nvSpPr>
            <p:cNvPr id="5" name="Rectangle 4">
              <a:extLst>
                <a:ext uri="{FF2B5EF4-FFF2-40B4-BE49-F238E27FC236}">
                  <a16:creationId xmlns:a16="http://schemas.microsoft.com/office/drawing/2014/main" id="{1C4E7999-5CED-B69E-0D7A-93D62FC6C104}"/>
                </a:ext>
              </a:extLst>
            </p:cNvPr>
            <p:cNvSpPr/>
            <p:nvPr/>
          </p:nvSpPr>
          <p:spPr>
            <a:xfrm>
              <a:off x="4536950" y="4452257"/>
              <a:ext cx="1447799" cy="139208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just">
                <a:lnSpc>
                  <a:spcPct val="150000"/>
                </a:lnSpc>
                <a:spcBef>
                  <a:spcPts val="0"/>
                </a:spcBef>
                <a:spcAft>
                  <a:spcPts val="800"/>
                </a:spcAft>
              </a:pPr>
              <a:r>
                <a:rPr lang="en-US" sz="1800" b="1" kern="100" dirty="0">
                  <a:effectLst/>
                  <a:latin typeface="Montserrat" panose="00000500000000000000" pitchFamily="2" charset="0"/>
                  <a:ea typeface="Calibri" panose="020F0502020204030204" pitchFamily="34" charset="0"/>
                  <a:cs typeface="Times New Roman" panose="02020603050405020304" pitchFamily="18" charset="0"/>
                </a:rPr>
                <a:t>Anomaly detection</a:t>
              </a:r>
              <a:endParaRPr lang="en-US" sz="18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4" name="Isosceles Triangle 13">
              <a:extLst>
                <a:ext uri="{FF2B5EF4-FFF2-40B4-BE49-F238E27FC236}">
                  <a16:creationId xmlns:a16="http://schemas.microsoft.com/office/drawing/2014/main" id="{8770B995-A29B-5A8F-B671-6CCF17EAADF5}"/>
                </a:ext>
              </a:extLst>
            </p:cNvPr>
            <p:cNvSpPr/>
            <p:nvPr/>
          </p:nvSpPr>
          <p:spPr>
            <a:xfrm>
              <a:off x="4535318" y="4086942"/>
              <a:ext cx="1447799" cy="381643"/>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652D80B2-2DFF-6404-F47D-D5676E4A7AFC}"/>
              </a:ext>
            </a:extLst>
          </p:cNvPr>
          <p:cNvGrpSpPr/>
          <p:nvPr/>
        </p:nvGrpSpPr>
        <p:grpSpPr>
          <a:xfrm>
            <a:off x="6836229" y="4079576"/>
            <a:ext cx="1447799" cy="1764770"/>
            <a:chOff x="6836229" y="4079576"/>
            <a:chExt cx="1447799" cy="1764770"/>
          </a:xfrm>
        </p:grpSpPr>
        <p:sp>
          <p:nvSpPr>
            <p:cNvPr id="8" name="Rectangle 7">
              <a:extLst>
                <a:ext uri="{FF2B5EF4-FFF2-40B4-BE49-F238E27FC236}">
                  <a16:creationId xmlns:a16="http://schemas.microsoft.com/office/drawing/2014/main" id="{CDE8C7F5-4D41-97EC-2096-F2FBE5DA22A4}"/>
                </a:ext>
              </a:extLst>
            </p:cNvPr>
            <p:cNvSpPr/>
            <p:nvPr/>
          </p:nvSpPr>
          <p:spPr>
            <a:xfrm>
              <a:off x="6836229" y="4452257"/>
              <a:ext cx="1447799" cy="139208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just">
                <a:lnSpc>
                  <a:spcPct val="150000"/>
                </a:lnSpc>
                <a:spcBef>
                  <a:spcPts val="0"/>
                </a:spcBef>
                <a:spcAft>
                  <a:spcPts val="800"/>
                </a:spcAft>
              </a:pPr>
              <a:r>
                <a:rPr lang="en-US" sz="1800" b="1" kern="100" dirty="0">
                  <a:effectLst/>
                  <a:latin typeface="Montserrat" panose="00000500000000000000" pitchFamily="2" charset="0"/>
                  <a:ea typeface="Calibri" panose="020F0502020204030204" pitchFamily="34" charset="0"/>
                  <a:cs typeface="Times New Roman" panose="02020603050405020304" pitchFamily="18" charset="0"/>
                </a:rPr>
                <a:t>Behavioral analytics</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5" name="Isosceles Triangle 14">
              <a:extLst>
                <a:ext uri="{FF2B5EF4-FFF2-40B4-BE49-F238E27FC236}">
                  <a16:creationId xmlns:a16="http://schemas.microsoft.com/office/drawing/2014/main" id="{D5597090-C420-F77C-3C3C-29636420969C}"/>
                </a:ext>
              </a:extLst>
            </p:cNvPr>
            <p:cNvSpPr/>
            <p:nvPr/>
          </p:nvSpPr>
          <p:spPr>
            <a:xfrm>
              <a:off x="6836229" y="4079576"/>
              <a:ext cx="1447799" cy="371398"/>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8468CC76-7656-E154-6F4C-D0ED059363FF}"/>
              </a:ext>
            </a:extLst>
          </p:cNvPr>
          <p:cNvGrpSpPr/>
          <p:nvPr/>
        </p:nvGrpSpPr>
        <p:grpSpPr>
          <a:xfrm>
            <a:off x="9085546" y="4114799"/>
            <a:ext cx="2253450" cy="1729547"/>
            <a:chOff x="9085546" y="4114799"/>
            <a:chExt cx="2253450" cy="1729547"/>
          </a:xfrm>
        </p:grpSpPr>
        <p:sp>
          <p:nvSpPr>
            <p:cNvPr id="11" name="Rectangle 10">
              <a:extLst>
                <a:ext uri="{FF2B5EF4-FFF2-40B4-BE49-F238E27FC236}">
                  <a16:creationId xmlns:a16="http://schemas.microsoft.com/office/drawing/2014/main" id="{BD3C4AD1-C439-B7AE-5C36-4078370ED7FB}"/>
                </a:ext>
              </a:extLst>
            </p:cNvPr>
            <p:cNvSpPr/>
            <p:nvPr/>
          </p:nvSpPr>
          <p:spPr>
            <a:xfrm>
              <a:off x="9088810" y="4452257"/>
              <a:ext cx="2250186" cy="1392089"/>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lnSpc>
                  <a:spcPct val="150000"/>
                </a:lnSpc>
                <a:spcAft>
                  <a:spcPts val="800"/>
                </a:spcAft>
              </a:pPr>
              <a:endParaRPr lang="en-US" b="1" kern="100" dirty="0">
                <a:effectLst/>
                <a:latin typeface="Montserrat" panose="00000500000000000000" pitchFamily="2" charset="0"/>
                <a:ea typeface="Calibri" panose="020F0502020204030204" pitchFamily="34" charset="0"/>
                <a:cs typeface="Times New Roman" panose="02020603050405020304" pitchFamily="18" charset="0"/>
              </a:endParaRPr>
            </a:p>
            <a:p>
              <a:pPr algn="just">
                <a:lnSpc>
                  <a:spcPct val="150000"/>
                </a:lnSpc>
                <a:spcAft>
                  <a:spcPts val="800"/>
                </a:spcAft>
              </a:pPr>
              <a:r>
                <a:rPr lang="en-US" b="1" kern="100" dirty="0">
                  <a:effectLst/>
                  <a:latin typeface="Montserrat" panose="00000500000000000000" pitchFamily="2" charset="0"/>
                  <a:ea typeface="Calibri" panose="020F0502020204030204" pitchFamily="34" charset="0"/>
                  <a:cs typeface="Times New Roman" panose="02020603050405020304" pitchFamily="18" charset="0"/>
                </a:rPr>
                <a:t>Signature-based detection</a:t>
              </a:r>
              <a:endParaRPr lang="en-US" kern="100" dirty="0">
                <a:effectLst/>
                <a:latin typeface="Montserrat" panose="00000500000000000000" pitchFamily="2"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800"/>
                </a:spcAft>
              </a:pPr>
              <a:endParaRPr lang="en-US" sz="16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Isosceles Triangle 15">
              <a:extLst>
                <a:ext uri="{FF2B5EF4-FFF2-40B4-BE49-F238E27FC236}">
                  <a16:creationId xmlns:a16="http://schemas.microsoft.com/office/drawing/2014/main" id="{9F7CF385-1ECB-6E5A-FBFD-4477EA5F365C}"/>
                </a:ext>
              </a:extLst>
            </p:cNvPr>
            <p:cNvSpPr/>
            <p:nvPr/>
          </p:nvSpPr>
          <p:spPr>
            <a:xfrm>
              <a:off x="9085546" y="4114799"/>
              <a:ext cx="2250186" cy="353786"/>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5202166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0F29808-E12F-F073-475B-7ED29B159C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8114" y="0"/>
            <a:ext cx="8773886"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22" name="Group 21">
            <a:extLst>
              <a:ext uri="{FF2B5EF4-FFF2-40B4-BE49-F238E27FC236}">
                <a16:creationId xmlns:a16="http://schemas.microsoft.com/office/drawing/2014/main" id="{6D51272B-4BC2-4BA0-A15F-3B00B9FB9560}"/>
              </a:ext>
            </a:extLst>
          </p:cNvPr>
          <p:cNvGrpSpPr/>
          <p:nvPr/>
        </p:nvGrpSpPr>
        <p:grpSpPr>
          <a:xfrm>
            <a:off x="37648" y="5633399"/>
            <a:ext cx="3855358" cy="866666"/>
            <a:chOff x="2794000" y="4637316"/>
            <a:chExt cx="3661228" cy="824590"/>
          </a:xfrm>
        </p:grpSpPr>
        <p:sp>
          <p:nvSpPr>
            <p:cNvPr id="23" name="Rectangle 22">
              <a:extLst>
                <a:ext uri="{FF2B5EF4-FFF2-40B4-BE49-F238E27FC236}">
                  <a16:creationId xmlns:a16="http://schemas.microsoft.com/office/drawing/2014/main" id="{27B544FB-C758-62F4-62EB-F1ABF0ADF2E3}"/>
                </a:ext>
              </a:extLst>
            </p:cNvPr>
            <p:cNvSpPr/>
            <p:nvPr/>
          </p:nvSpPr>
          <p:spPr>
            <a:xfrm>
              <a:off x="2794000" y="4637316"/>
              <a:ext cx="3302000" cy="8164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Bias and Fairness in AI</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24" name="Isosceles Triangle 23">
              <a:extLst>
                <a:ext uri="{FF2B5EF4-FFF2-40B4-BE49-F238E27FC236}">
                  <a16:creationId xmlns:a16="http://schemas.microsoft.com/office/drawing/2014/main" id="{286B6873-197B-D009-F868-B8314050C757}"/>
                </a:ext>
              </a:extLst>
            </p:cNvPr>
            <p:cNvSpPr/>
            <p:nvPr/>
          </p:nvSpPr>
          <p:spPr>
            <a:xfrm rot="5400000">
              <a:off x="5867400" y="4874077"/>
              <a:ext cx="816428"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6FB6A33B-1509-762F-8416-4FA7A684C366}"/>
              </a:ext>
            </a:extLst>
          </p:cNvPr>
          <p:cNvGrpSpPr/>
          <p:nvPr/>
        </p:nvGrpSpPr>
        <p:grpSpPr>
          <a:xfrm>
            <a:off x="111120" y="4507686"/>
            <a:ext cx="3855358" cy="866666"/>
            <a:chOff x="2794000" y="4637316"/>
            <a:chExt cx="3661228" cy="824590"/>
          </a:xfrm>
        </p:grpSpPr>
        <p:sp>
          <p:nvSpPr>
            <p:cNvPr id="20" name="Rectangle 19">
              <a:extLst>
                <a:ext uri="{FF2B5EF4-FFF2-40B4-BE49-F238E27FC236}">
                  <a16:creationId xmlns:a16="http://schemas.microsoft.com/office/drawing/2014/main" id="{97AB525E-C6A0-1DD3-2E07-E4B2E1480686}"/>
                </a:ext>
              </a:extLst>
            </p:cNvPr>
            <p:cNvSpPr/>
            <p:nvPr/>
          </p:nvSpPr>
          <p:spPr>
            <a:xfrm>
              <a:off x="2794000" y="4637316"/>
              <a:ext cx="3302000" cy="8164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Defending Against AI Exploits</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21" name="Isosceles Triangle 20">
              <a:extLst>
                <a:ext uri="{FF2B5EF4-FFF2-40B4-BE49-F238E27FC236}">
                  <a16:creationId xmlns:a16="http://schemas.microsoft.com/office/drawing/2014/main" id="{066CF823-A075-BBC9-9A77-87670211A78D}"/>
                </a:ext>
              </a:extLst>
            </p:cNvPr>
            <p:cNvSpPr/>
            <p:nvPr/>
          </p:nvSpPr>
          <p:spPr>
            <a:xfrm rot="5400000">
              <a:off x="5867400" y="4874077"/>
              <a:ext cx="816428"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id="{9F38019B-F2D6-6DB4-C9A4-26AF2D656306}"/>
              </a:ext>
            </a:extLst>
          </p:cNvPr>
          <p:cNvGrpSpPr/>
          <p:nvPr/>
        </p:nvGrpSpPr>
        <p:grpSpPr>
          <a:xfrm>
            <a:off x="46393" y="3390550"/>
            <a:ext cx="3855358" cy="858089"/>
            <a:chOff x="2794000" y="4637316"/>
            <a:chExt cx="3661228" cy="816429"/>
          </a:xfrm>
        </p:grpSpPr>
        <p:sp>
          <p:nvSpPr>
            <p:cNvPr id="15" name="Rectangle 14">
              <a:extLst>
                <a:ext uri="{FF2B5EF4-FFF2-40B4-BE49-F238E27FC236}">
                  <a16:creationId xmlns:a16="http://schemas.microsoft.com/office/drawing/2014/main" id="{B678755F-E17A-AE25-C65A-247F00A14917}"/>
                </a:ext>
              </a:extLst>
            </p:cNvPr>
            <p:cNvSpPr/>
            <p:nvPr/>
          </p:nvSpPr>
          <p:spPr>
            <a:xfrm>
              <a:off x="2794000" y="4637316"/>
              <a:ext cx="3302000" cy="8164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Adversarial Attacks on AI in Cybersecurity</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6" name="Isosceles Triangle 15">
              <a:extLst>
                <a:ext uri="{FF2B5EF4-FFF2-40B4-BE49-F238E27FC236}">
                  <a16:creationId xmlns:a16="http://schemas.microsoft.com/office/drawing/2014/main" id="{E2156DA7-ACFC-23D5-2990-EF00F8A1202A}"/>
                </a:ext>
              </a:extLst>
            </p:cNvPr>
            <p:cNvSpPr/>
            <p:nvPr/>
          </p:nvSpPr>
          <p:spPr>
            <a:xfrm rot="5400000">
              <a:off x="5867400" y="4865916"/>
              <a:ext cx="816428"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a:extLst>
              <a:ext uri="{FF2B5EF4-FFF2-40B4-BE49-F238E27FC236}">
                <a16:creationId xmlns:a16="http://schemas.microsoft.com/office/drawing/2014/main" id="{03064CA9-C275-4EB7-1955-CBA56B886B8B}"/>
              </a:ext>
            </a:extLst>
          </p:cNvPr>
          <p:cNvGrpSpPr/>
          <p:nvPr/>
        </p:nvGrpSpPr>
        <p:grpSpPr>
          <a:xfrm>
            <a:off x="46266" y="2357473"/>
            <a:ext cx="3846740" cy="774029"/>
            <a:chOff x="2794000" y="4637316"/>
            <a:chExt cx="3661228" cy="824590"/>
          </a:xfrm>
        </p:grpSpPr>
        <p:sp>
          <p:nvSpPr>
            <p:cNvPr id="6" name="Rectangle 5">
              <a:extLst>
                <a:ext uri="{FF2B5EF4-FFF2-40B4-BE49-F238E27FC236}">
                  <a16:creationId xmlns:a16="http://schemas.microsoft.com/office/drawing/2014/main" id="{0CAC3595-468E-C6BA-82E7-6BA417E550A2}"/>
                </a:ext>
              </a:extLst>
            </p:cNvPr>
            <p:cNvSpPr/>
            <p:nvPr/>
          </p:nvSpPr>
          <p:spPr>
            <a:xfrm>
              <a:off x="2794000" y="4637316"/>
              <a:ext cx="3302000" cy="8164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Decrease the need for human expertise</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0" name="Isosceles Triangle 9">
              <a:extLst>
                <a:ext uri="{FF2B5EF4-FFF2-40B4-BE49-F238E27FC236}">
                  <a16:creationId xmlns:a16="http://schemas.microsoft.com/office/drawing/2014/main" id="{CF7F6EB6-77C1-5D77-2F47-FB704633102D}"/>
                </a:ext>
              </a:extLst>
            </p:cNvPr>
            <p:cNvSpPr/>
            <p:nvPr/>
          </p:nvSpPr>
          <p:spPr>
            <a:xfrm rot="5400000">
              <a:off x="5867400" y="4874077"/>
              <a:ext cx="816428"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BC04F79F-E80E-88F7-3E2C-68F2DA43265C}"/>
              </a:ext>
            </a:extLst>
          </p:cNvPr>
          <p:cNvGrpSpPr/>
          <p:nvPr/>
        </p:nvGrpSpPr>
        <p:grpSpPr>
          <a:xfrm>
            <a:off x="270329" y="1402832"/>
            <a:ext cx="3622677" cy="768327"/>
            <a:chOff x="2794000" y="2824846"/>
            <a:chExt cx="3661228" cy="1309002"/>
          </a:xfrm>
        </p:grpSpPr>
        <p:sp>
          <p:nvSpPr>
            <p:cNvPr id="5" name="Rectangle 4">
              <a:extLst>
                <a:ext uri="{FF2B5EF4-FFF2-40B4-BE49-F238E27FC236}">
                  <a16:creationId xmlns:a16="http://schemas.microsoft.com/office/drawing/2014/main" id="{D7F07C69-0C39-4FD5-2E96-6951D382ECB9}"/>
                </a:ext>
              </a:extLst>
            </p:cNvPr>
            <p:cNvSpPr/>
            <p:nvPr/>
          </p:nvSpPr>
          <p:spPr>
            <a:xfrm>
              <a:off x="2794000" y="2824846"/>
              <a:ext cx="3302000" cy="130084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tabLst>
                  <a:tab pos="1059180" algn="l"/>
                </a:tabLs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AI in Security Information and Event Management (SIEM)</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9" name="Isosceles Triangle 8">
              <a:extLst>
                <a:ext uri="{FF2B5EF4-FFF2-40B4-BE49-F238E27FC236}">
                  <a16:creationId xmlns:a16="http://schemas.microsoft.com/office/drawing/2014/main" id="{B8835284-BFD1-F67F-AFB4-FD8E4489F895}"/>
                </a:ext>
              </a:extLst>
            </p:cNvPr>
            <p:cNvSpPr/>
            <p:nvPr/>
          </p:nvSpPr>
          <p:spPr>
            <a:xfrm rot="5400000">
              <a:off x="5625194" y="3303813"/>
              <a:ext cx="1300840"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AE2BF7CB-FC4C-C486-DAE7-205EAB106465}"/>
              </a:ext>
            </a:extLst>
          </p:cNvPr>
          <p:cNvGrpSpPr/>
          <p:nvPr/>
        </p:nvGrpSpPr>
        <p:grpSpPr>
          <a:xfrm>
            <a:off x="271969" y="402974"/>
            <a:ext cx="3509022" cy="742650"/>
            <a:chOff x="2794000" y="1197428"/>
            <a:chExt cx="3577359" cy="1023257"/>
          </a:xfrm>
        </p:grpSpPr>
        <p:sp>
          <p:nvSpPr>
            <p:cNvPr id="4" name="Rectangle 3">
              <a:extLst>
                <a:ext uri="{FF2B5EF4-FFF2-40B4-BE49-F238E27FC236}">
                  <a16:creationId xmlns:a16="http://schemas.microsoft.com/office/drawing/2014/main" id="{6BABF0F2-4FAC-AB8A-D3D8-6425A9679F83}"/>
                </a:ext>
              </a:extLst>
            </p:cNvPr>
            <p:cNvSpPr/>
            <p:nvPr/>
          </p:nvSpPr>
          <p:spPr>
            <a:xfrm>
              <a:off x="2794000" y="1197428"/>
              <a:ext cx="3302000" cy="102325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b="1" kern="100" dirty="0">
                <a:effectLst/>
                <a:latin typeface="Montserrat" panose="00000500000000000000" pitchFamily="2" charset="0"/>
                <a:ea typeface="Calibri" panose="020F0502020204030204" pitchFamily="34" charset="0"/>
                <a:cs typeface="Times New Roman" panose="02020603050405020304" pitchFamily="18" charset="0"/>
              </a:endParaRPr>
            </a:p>
            <a:p>
              <a:pPr algn="ctr"/>
              <a:r>
                <a:rPr lang="en-US" b="1" kern="100" dirty="0">
                  <a:effectLst/>
                  <a:latin typeface="Montserrat" panose="00000500000000000000" pitchFamily="2" charset="0"/>
                  <a:ea typeface="Calibri" panose="020F0502020204030204" pitchFamily="34" charset="0"/>
                  <a:cs typeface="Times New Roman" panose="02020603050405020304" pitchFamily="18" charset="0"/>
                </a:rPr>
                <a:t>Vulnerability Assessment and Management</a:t>
              </a:r>
              <a:endParaRPr lang="en-US" kern="100" dirty="0">
                <a:effectLst/>
                <a:latin typeface="Montserrat" panose="00000500000000000000" pitchFamily="2" charset="0"/>
                <a:ea typeface="Calibri" panose="020F0502020204030204" pitchFamily="34" charset="0"/>
                <a:cs typeface="Times New Roman" panose="02020603050405020304" pitchFamily="18" charset="0"/>
              </a:endParaRPr>
            </a:p>
            <a:p>
              <a:pPr algn="ctr"/>
              <a:endParaRPr lang="en-US" dirty="0"/>
            </a:p>
          </p:txBody>
        </p:sp>
        <p:sp>
          <p:nvSpPr>
            <p:cNvPr id="8" name="Isosceles Triangle 7">
              <a:extLst>
                <a:ext uri="{FF2B5EF4-FFF2-40B4-BE49-F238E27FC236}">
                  <a16:creationId xmlns:a16="http://schemas.microsoft.com/office/drawing/2014/main" id="{EF14140F-D6B2-BFEE-7D8A-C6A7CF4AC0B8}"/>
                </a:ext>
              </a:extLst>
            </p:cNvPr>
            <p:cNvSpPr/>
            <p:nvPr/>
          </p:nvSpPr>
          <p:spPr>
            <a:xfrm rot="5400000">
              <a:off x="5722051" y="1571375"/>
              <a:ext cx="1023256" cy="275361"/>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a:extLst>
              <a:ext uri="{FF2B5EF4-FFF2-40B4-BE49-F238E27FC236}">
                <a16:creationId xmlns:a16="http://schemas.microsoft.com/office/drawing/2014/main" id="{EFB6F074-ED18-5730-CC53-1C38BB9EC9D1}"/>
              </a:ext>
            </a:extLst>
          </p:cNvPr>
          <p:cNvSpPr/>
          <p:nvPr/>
        </p:nvSpPr>
        <p:spPr>
          <a:xfrm>
            <a:off x="-1" y="0"/>
            <a:ext cx="3418115"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1BA16B8D-C4E4-6EAA-DBA9-44D22CEDF524}"/>
              </a:ext>
            </a:extLst>
          </p:cNvPr>
          <p:cNvSpPr/>
          <p:nvPr/>
        </p:nvSpPr>
        <p:spPr>
          <a:xfrm>
            <a:off x="270329" y="2220686"/>
            <a:ext cx="2253343" cy="181791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ontserrat" panose="00000500000000000000" pitchFamily="2" charset="0"/>
              </a:rPr>
              <a:t>KEY POINTS</a:t>
            </a:r>
          </a:p>
        </p:txBody>
      </p:sp>
    </p:spTree>
    <p:extLst>
      <p:ext uri="{BB962C8B-B14F-4D97-AF65-F5344CB8AC3E}">
        <p14:creationId xmlns:p14="http://schemas.microsoft.com/office/powerpoint/2010/main" val="2359219554"/>
      </p:ext>
    </p:extLst>
  </p:cSld>
  <p:clrMapOvr>
    <a:masterClrMapping/>
  </p:clrMapOvr>
  <mc:AlternateContent xmlns:mc="http://schemas.openxmlformats.org/markup-compatibility/2006" xmlns:p14="http://schemas.microsoft.com/office/powerpoint/2010/main">
    <mc:Choice Requires="p14">
      <p:transition spd="slow" p14:dur="3900">
        <p14:glitter pattern="hexagon"/>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A0F29808-E12F-F073-475B-7ED29B159C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8114" y="0"/>
            <a:ext cx="8773886"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13" name="Group 12">
            <a:extLst>
              <a:ext uri="{FF2B5EF4-FFF2-40B4-BE49-F238E27FC236}">
                <a16:creationId xmlns:a16="http://schemas.microsoft.com/office/drawing/2014/main" id="{03064CA9-C275-4EB7-1955-CBA56B886B8B}"/>
              </a:ext>
            </a:extLst>
          </p:cNvPr>
          <p:cNvGrpSpPr/>
          <p:nvPr/>
        </p:nvGrpSpPr>
        <p:grpSpPr>
          <a:xfrm>
            <a:off x="3364141" y="2374438"/>
            <a:ext cx="3846740" cy="774029"/>
            <a:chOff x="2794000" y="4637316"/>
            <a:chExt cx="3661228" cy="824590"/>
          </a:xfrm>
        </p:grpSpPr>
        <p:sp>
          <p:nvSpPr>
            <p:cNvPr id="6" name="Rectangle 5">
              <a:extLst>
                <a:ext uri="{FF2B5EF4-FFF2-40B4-BE49-F238E27FC236}">
                  <a16:creationId xmlns:a16="http://schemas.microsoft.com/office/drawing/2014/main" id="{0CAC3595-468E-C6BA-82E7-6BA417E550A2}"/>
                </a:ext>
              </a:extLst>
            </p:cNvPr>
            <p:cNvSpPr/>
            <p:nvPr/>
          </p:nvSpPr>
          <p:spPr>
            <a:xfrm>
              <a:off x="2794000" y="4637316"/>
              <a:ext cx="3302000" cy="8164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Decrease the need for human expertise</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0" name="Isosceles Triangle 9">
              <a:extLst>
                <a:ext uri="{FF2B5EF4-FFF2-40B4-BE49-F238E27FC236}">
                  <a16:creationId xmlns:a16="http://schemas.microsoft.com/office/drawing/2014/main" id="{CF7F6EB6-77C1-5D77-2F47-FB704633102D}"/>
                </a:ext>
              </a:extLst>
            </p:cNvPr>
            <p:cNvSpPr/>
            <p:nvPr/>
          </p:nvSpPr>
          <p:spPr>
            <a:xfrm rot="5400000">
              <a:off x="5867400" y="4874077"/>
              <a:ext cx="816428"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2" name="Group 11">
            <a:extLst>
              <a:ext uri="{FF2B5EF4-FFF2-40B4-BE49-F238E27FC236}">
                <a16:creationId xmlns:a16="http://schemas.microsoft.com/office/drawing/2014/main" id="{BC04F79F-E80E-88F7-3E2C-68F2DA43265C}"/>
              </a:ext>
            </a:extLst>
          </p:cNvPr>
          <p:cNvGrpSpPr/>
          <p:nvPr/>
        </p:nvGrpSpPr>
        <p:grpSpPr>
          <a:xfrm>
            <a:off x="3376541" y="1437999"/>
            <a:ext cx="3622677" cy="768327"/>
            <a:chOff x="2794000" y="2824846"/>
            <a:chExt cx="3661228" cy="1309002"/>
          </a:xfrm>
        </p:grpSpPr>
        <p:sp>
          <p:nvSpPr>
            <p:cNvPr id="5" name="Rectangle 4">
              <a:extLst>
                <a:ext uri="{FF2B5EF4-FFF2-40B4-BE49-F238E27FC236}">
                  <a16:creationId xmlns:a16="http://schemas.microsoft.com/office/drawing/2014/main" id="{D7F07C69-0C39-4FD5-2E96-6951D382ECB9}"/>
                </a:ext>
              </a:extLst>
            </p:cNvPr>
            <p:cNvSpPr/>
            <p:nvPr/>
          </p:nvSpPr>
          <p:spPr>
            <a:xfrm>
              <a:off x="2794000" y="2824846"/>
              <a:ext cx="3302000" cy="1300840"/>
            </a:xfrm>
            <a:prstGeom prst="rect">
              <a:avLst/>
            </a:prstGeom>
            <a:solidFill>
              <a:schemeClr val="accent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tabLst>
                  <a:tab pos="1059180" algn="l"/>
                </a:tabLs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AI in Security Information and Event Management (SIEM)</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9" name="Isosceles Triangle 8">
              <a:extLst>
                <a:ext uri="{FF2B5EF4-FFF2-40B4-BE49-F238E27FC236}">
                  <a16:creationId xmlns:a16="http://schemas.microsoft.com/office/drawing/2014/main" id="{B8835284-BFD1-F67F-AFB4-FD8E4489F895}"/>
                </a:ext>
              </a:extLst>
            </p:cNvPr>
            <p:cNvSpPr/>
            <p:nvPr/>
          </p:nvSpPr>
          <p:spPr>
            <a:xfrm rot="5400000">
              <a:off x="5625194" y="3303813"/>
              <a:ext cx="1300840"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1" name="Group 10">
            <a:extLst>
              <a:ext uri="{FF2B5EF4-FFF2-40B4-BE49-F238E27FC236}">
                <a16:creationId xmlns:a16="http://schemas.microsoft.com/office/drawing/2014/main" id="{AE2BF7CB-FC4C-C486-DAE7-205EAB106465}"/>
              </a:ext>
            </a:extLst>
          </p:cNvPr>
          <p:cNvGrpSpPr/>
          <p:nvPr/>
        </p:nvGrpSpPr>
        <p:grpSpPr>
          <a:xfrm>
            <a:off x="3407928" y="454062"/>
            <a:ext cx="3591289" cy="768326"/>
            <a:chOff x="2794000" y="1162051"/>
            <a:chExt cx="3661228" cy="1058634"/>
          </a:xfrm>
        </p:grpSpPr>
        <p:sp>
          <p:nvSpPr>
            <p:cNvPr id="4" name="Rectangle 3">
              <a:extLst>
                <a:ext uri="{FF2B5EF4-FFF2-40B4-BE49-F238E27FC236}">
                  <a16:creationId xmlns:a16="http://schemas.microsoft.com/office/drawing/2014/main" id="{6BABF0F2-4FAC-AB8A-D3D8-6425A9679F83}"/>
                </a:ext>
              </a:extLst>
            </p:cNvPr>
            <p:cNvSpPr/>
            <p:nvPr/>
          </p:nvSpPr>
          <p:spPr>
            <a:xfrm>
              <a:off x="2794000" y="1197428"/>
              <a:ext cx="3302000" cy="1023257"/>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1800" b="1" kern="100" dirty="0">
                <a:effectLst/>
                <a:latin typeface="Montserrat" panose="00000500000000000000" pitchFamily="2" charset="0"/>
                <a:ea typeface="Calibri" panose="020F0502020204030204" pitchFamily="34" charset="0"/>
                <a:cs typeface="Times New Roman" panose="02020603050405020304" pitchFamily="18" charset="0"/>
              </a:endParaRPr>
            </a:p>
            <a:p>
              <a:pPr algn="ctr"/>
              <a:r>
                <a:rPr lang="en-US" b="1" kern="100" dirty="0">
                  <a:effectLst/>
                  <a:latin typeface="Montserrat" panose="00000500000000000000" pitchFamily="2" charset="0"/>
                  <a:ea typeface="Calibri" panose="020F0502020204030204" pitchFamily="34" charset="0"/>
                  <a:cs typeface="Times New Roman" panose="02020603050405020304" pitchFamily="18" charset="0"/>
                </a:rPr>
                <a:t>Vulnerability Assessment and Management</a:t>
              </a:r>
              <a:endParaRPr lang="en-US" kern="100" dirty="0">
                <a:effectLst/>
                <a:latin typeface="Montserrat" panose="00000500000000000000" pitchFamily="2" charset="0"/>
                <a:ea typeface="Calibri" panose="020F0502020204030204" pitchFamily="34" charset="0"/>
                <a:cs typeface="Times New Roman" panose="02020603050405020304" pitchFamily="18" charset="0"/>
              </a:endParaRPr>
            </a:p>
            <a:p>
              <a:pPr algn="ctr"/>
              <a:endParaRPr lang="en-US" dirty="0"/>
            </a:p>
          </p:txBody>
        </p:sp>
        <p:sp>
          <p:nvSpPr>
            <p:cNvPr id="8" name="Isosceles Triangle 7">
              <a:extLst>
                <a:ext uri="{FF2B5EF4-FFF2-40B4-BE49-F238E27FC236}">
                  <a16:creationId xmlns:a16="http://schemas.microsoft.com/office/drawing/2014/main" id="{EF14140F-D6B2-BFEE-7D8A-C6A7CF4AC0B8}"/>
                </a:ext>
              </a:extLst>
            </p:cNvPr>
            <p:cNvSpPr/>
            <p:nvPr/>
          </p:nvSpPr>
          <p:spPr>
            <a:xfrm rot="5400000">
              <a:off x="5746297" y="1511753"/>
              <a:ext cx="1058634"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a:extLst>
              <a:ext uri="{FF2B5EF4-FFF2-40B4-BE49-F238E27FC236}">
                <a16:creationId xmlns:a16="http://schemas.microsoft.com/office/drawing/2014/main" id="{EFB6F074-ED18-5730-CC53-1C38BB9EC9D1}"/>
              </a:ext>
            </a:extLst>
          </p:cNvPr>
          <p:cNvSpPr/>
          <p:nvPr/>
        </p:nvSpPr>
        <p:spPr>
          <a:xfrm>
            <a:off x="-1" y="0"/>
            <a:ext cx="3418115" cy="685800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1BA16B8D-C4E4-6EAA-DBA9-44D22CEDF524}"/>
              </a:ext>
            </a:extLst>
          </p:cNvPr>
          <p:cNvSpPr/>
          <p:nvPr/>
        </p:nvSpPr>
        <p:spPr>
          <a:xfrm>
            <a:off x="270329" y="2220686"/>
            <a:ext cx="2253343" cy="181791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Montserrat" panose="00000500000000000000" pitchFamily="2" charset="0"/>
              </a:rPr>
              <a:t>KEY POINTS</a:t>
            </a:r>
          </a:p>
        </p:txBody>
      </p:sp>
      <p:grpSp>
        <p:nvGrpSpPr>
          <p:cNvPr id="14" name="Group 13">
            <a:extLst>
              <a:ext uri="{FF2B5EF4-FFF2-40B4-BE49-F238E27FC236}">
                <a16:creationId xmlns:a16="http://schemas.microsoft.com/office/drawing/2014/main" id="{9F38019B-F2D6-6DB4-C9A4-26AF2D656306}"/>
              </a:ext>
            </a:extLst>
          </p:cNvPr>
          <p:cNvGrpSpPr/>
          <p:nvPr/>
        </p:nvGrpSpPr>
        <p:grpSpPr>
          <a:xfrm>
            <a:off x="3407928" y="3429000"/>
            <a:ext cx="3855358" cy="858089"/>
            <a:chOff x="2794000" y="4637316"/>
            <a:chExt cx="3661228" cy="816429"/>
          </a:xfrm>
        </p:grpSpPr>
        <p:sp>
          <p:nvSpPr>
            <p:cNvPr id="15" name="Rectangle 14">
              <a:extLst>
                <a:ext uri="{FF2B5EF4-FFF2-40B4-BE49-F238E27FC236}">
                  <a16:creationId xmlns:a16="http://schemas.microsoft.com/office/drawing/2014/main" id="{B678755F-E17A-AE25-C65A-247F00A14917}"/>
                </a:ext>
              </a:extLst>
            </p:cNvPr>
            <p:cNvSpPr/>
            <p:nvPr/>
          </p:nvSpPr>
          <p:spPr>
            <a:xfrm>
              <a:off x="2794000" y="4637316"/>
              <a:ext cx="3302000" cy="8164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Adversarial Attacks on AI in Cybersecurity</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16" name="Isosceles Triangle 15">
              <a:extLst>
                <a:ext uri="{FF2B5EF4-FFF2-40B4-BE49-F238E27FC236}">
                  <a16:creationId xmlns:a16="http://schemas.microsoft.com/office/drawing/2014/main" id="{E2156DA7-ACFC-23D5-2990-EF00F8A1202A}"/>
                </a:ext>
              </a:extLst>
            </p:cNvPr>
            <p:cNvSpPr/>
            <p:nvPr/>
          </p:nvSpPr>
          <p:spPr>
            <a:xfrm rot="5400000">
              <a:off x="5867400" y="4865916"/>
              <a:ext cx="816428"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6FB6A33B-1509-762F-8416-4FA7A684C366}"/>
              </a:ext>
            </a:extLst>
          </p:cNvPr>
          <p:cNvGrpSpPr/>
          <p:nvPr/>
        </p:nvGrpSpPr>
        <p:grpSpPr>
          <a:xfrm>
            <a:off x="3418114" y="4523011"/>
            <a:ext cx="3855358" cy="866666"/>
            <a:chOff x="2794000" y="4637316"/>
            <a:chExt cx="3661228" cy="824590"/>
          </a:xfrm>
        </p:grpSpPr>
        <p:sp>
          <p:nvSpPr>
            <p:cNvPr id="20" name="Rectangle 19">
              <a:extLst>
                <a:ext uri="{FF2B5EF4-FFF2-40B4-BE49-F238E27FC236}">
                  <a16:creationId xmlns:a16="http://schemas.microsoft.com/office/drawing/2014/main" id="{97AB525E-C6A0-1DD3-2E07-E4B2E1480686}"/>
                </a:ext>
              </a:extLst>
            </p:cNvPr>
            <p:cNvSpPr/>
            <p:nvPr/>
          </p:nvSpPr>
          <p:spPr>
            <a:xfrm>
              <a:off x="2794000" y="4637316"/>
              <a:ext cx="3302000" cy="8164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Defending Against AI Exploits</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21" name="Isosceles Triangle 20">
              <a:extLst>
                <a:ext uri="{FF2B5EF4-FFF2-40B4-BE49-F238E27FC236}">
                  <a16:creationId xmlns:a16="http://schemas.microsoft.com/office/drawing/2014/main" id="{066CF823-A075-BBC9-9A77-87670211A78D}"/>
                </a:ext>
              </a:extLst>
            </p:cNvPr>
            <p:cNvSpPr/>
            <p:nvPr/>
          </p:nvSpPr>
          <p:spPr>
            <a:xfrm rot="5400000">
              <a:off x="5867400" y="4874077"/>
              <a:ext cx="816428"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id="{6D51272B-4BC2-4BA0-A15F-3B00B9FB9560}"/>
              </a:ext>
            </a:extLst>
          </p:cNvPr>
          <p:cNvGrpSpPr/>
          <p:nvPr/>
        </p:nvGrpSpPr>
        <p:grpSpPr>
          <a:xfrm>
            <a:off x="3364141" y="5572204"/>
            <a:ext cx="3855358" cy="866666"/>
            <a:chOff x="2794000" y="4637316"/>
            <a:chExt cx="3661228" cy="824590"/>
          </a:xfrm>
        </p:grpSpPr>
        <p:sp>
          <p:nvSpPr>
            <p:cNvPr id="23" name="Rectangle 22">
              <a:extLst>
                <a:ext uri="{FF2B5EF4-FFF2-40B4-BE49-F238E27FC236}">
                  <a16:creationId xmlns:a16="http://schemas.microsoft.com/office/drawing/2014/main" id="{27B544FB-C758-62F4-62EB-F1ABF0ADF2E3}"/>
                </a:ext>
              </a:extLst>
            </p:cNvPr>
            <p:cNvSpPr/>
            <p:nvPr/>
          </p:nvSpPr>
          <p:spPr>
            <a:xfrm>
              <a:off x="2794000" y="4637316"/>
              <a:ext cx="3302000" cy="81642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50000"/>
                </a:lnSpc>
                <a:spcBef>
                  <a:spcPts val="0"/>
                </a:spcBef>
                <a:spcAft>
                  <a:spcPts val="800"/>
                </a:spcAft>
              </a:pPr>
              <a:r>
                <a:rPr lang="en-US" sz="1600" b="1" kern="100" dirty="0">
                  <a:effectLst/>
                  <a:latin typeface="Montserrat" panose="00000500000000000000" pitchFamily="2" charset="0"/>
                  <a:ea typeface="Calibri" panose="020F0502020204030204" pitchFamily="34" charset="0"/>
                  <a:cs typeface="Times New Roman" panose="02020603050405020304" pitchFamily="18" charset="0"/>
                </a:rPr>
                <a:t>Bias and Fairness in AI</a:t>
              </a:r>
              <a:endParaRPr lang="en-US" sz="1600" kern="100" dirty="0">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24" name="Isosceles Triangle 23">
              <a:extLst>
                <a:ext uri="{FF2B5EF4-FFF2-40B4-BE49-F238E27FC236}">
                  <a16:creationId xmlns:a16="http://schemas.microsoft.com/office/drawing/2014/main" id="{286B6873-197B-D009-F868-B8314050C757}"/>
                </a:ext>
              </a:extLst>
            </p:cNvPr>
            <p:cNvSpPr/>
            <p:nvPr/>
          </p:nvSpPr>
          <p:spPr>
            <a:xfrm rot="5400000">
              <a:off x="5867400" y="4874077"/>
              <a:ext cx="816428" cy="3592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298310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title="Green Lock In A 3D Electronic System">
            <a:hlinkClick r:id="" action="ppaction://media"/>
            <a:extLst>
              <a:ext uri="{FF2B5EF4-FFF2-40B4-BE49-F238E27FC236}">
                <a16:creationId xmlns:a16="http://schemas.microsoft.com/office/drawing/2014/main" id="{C934BEAC-D711-E4A2-C8CA-4D40D7B660B5}"/>
              </a:ext>
            </a:extLst>
          </p:cNvPr>
          <p:cNvPicPr>
            <a:picLocks noChangeAspect="1"/>
          </p:cNvPicPr>
          <p:nvPr>
            <a:videoFile r:link="rId2"/>
            <p:extLst>
              <p:ext uri="{DAA4B4D4-6D71-4841-9C94-3DE7FCFB9230}">
                <p14:media xmlns:p14="http://schemas.microsoft.com/office/powerpoint/2010/main" r:embed="rId1"/>
              </p:ext>
            </p:extLst>
          </p:nvPr>
        </p:nvPicPr>
        <p:blipFill>
          <a:blip r:embed="rId4">
            <a:lum/>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11F1843F-9141-211D-7CA9-097FB6416E5D}"/>
              </a:ext>
            </a:extLst>
          </p:cNvPr>
          <p:cNvSpPr txBox="1"/>
          <p:nvPr/>
        </p:nvSpPr>
        <p:spPr>
          <a:xfrm>
            <a:off x="638827" y="1002082"/>
            <a:ext cx="3870543" cy="369332"/>
          </a:xfrm>
          <a:prstGeom prst="rect">
            <a:avLst/>
          </a:prstGeom>
          <a:noFill/>
        </p:spPr>
        <p:txBody>
          <a:bodyPr wrap="square" rtlCol="0">
            <a:spAutoFit/>
          </a:bodyPr>
          <a:lstStyle/>
          <a:p>
            <a:r>
              <a:rPr lang="en-US" dirty="0"/>
              <a:t>j</a:t>
            </a:r>
          </a:p>
        </p:txBody>
      </p:sp>
      <p:sp>
        <p:nvSpPr>
          <p:cNvPr id="5" name="TextBox 4">
            <a:extLst>
              <a:ext uri="{FF2B5EF4-FFF2-40B4-BE49-F238E27FC236}">
                <a16:creationId xmlns:a16="http://schemas.microsoft.com/office/drawing/2014/main" id="{4E46FD0A-8402-5DA2-3ABD-3EE21549FF94}"/>
              </a:ext>
            </a:extLst>
          </p:cNvPr>
          <p:cNvSpPr txBox="1"/>
          <p:nvPr/>
        </p:nvSpPr>
        <p:spPr>
          <a:xfrm>
            <a:off x="432147" y="377495"/>
            <a:ext cx="9989508" cy="1446550"/>
          </a:xfrm>
          <a:prstGeom prst="rect">
            <a:avLst/>
          </a:prstGeom>
          <a:noFill/>
        </p:spPr>
        <p:txBody>
          <a:bodyPr wrap="square" rtlCol="0">
            <a:spAutoFit/>
          </a:bodyPr>
          <a:lstStyle/>
          <a:p>
            <a:r>
              <a:rPr lang="en-US" sz="4400" b="1" kern="0" spc="-30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ea typeface="Times New Roman" panose="02020603050405020304" pitchFamily="18" charset="0"/>
              </a:rPr>
              <a:t>The Importance of Ensuring Fairness in AI-Driven Decision-Making</a:t>
            </a:r>
            <a:endParaRPr lang="en-US" sz="4400" b="1" spc="-300" dirty="0">
              <a:solidFill>
                <a:schemeClr val="bg1">
                  <a:lumMod val="95000"/>
                </a:schemeClr>
              </a:solidFill>
              <a:effectLst>
                <a:outerShdw blurRad="38100" dist="38100" dir="2700000" algn="tl">
                  <a:srgbClr val="000000">
                    <a:alpha val="43137"/>
                  </a:srgbClr>
                </a:outerShdw>
              </a:effectLst>
              <a:latin typeface="Montserrat" panose="00000500000000000000" pitchFamily="2" charset="0"/>
            </a:endParaRPr>
          </a:p>
        </p:txBody>
      </p:sp>
      <p:sp>
        <p:nvSpPr>
          <p:cNvPr id="6" name="Rectangle 5">
            <a:extLst>
              <a:ext uri="{FF2B5EF4-FFF2-40B4-BE49-F238E27FC236}">
                <a16:creationId xmlns:a16="http://schemas.microsoft.com/office/drawing/2014/main" id="{AC00DB02-8780-ABE2-00CB-8133AF014C3C}"/>
              </a:ext>
            </a:extLst>
          </p:cNvPr>
          <p:cNvSpPr/>
          <p:nvPr/>
        </p:nvSpPr>
        <p:spPr>
          <a:xfrm>
            <a:off x="638827" y="2448632"/>
            <a:ext cx="4697260" cy="239722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Font typeface="Wingdings" panose="05000000000000000000" pitchFamily="2" charset="2"/>
              <a:buChar char="Ø"/>
            </a:pPr>
            <a:r>
              <a:rPr lang="en-US" sz="2000" dirty="0">
                <a:effectLst/>
                <a:latin typeface="Montserrat" panose="00000500000000000000" pitchFamily="2" charset="0"/>
                <a:ea typeface="Calibri" panose="020F0502020204030204" pitchFamily="34" charset="0"/>
              </a:rPr>
              <a:t>Reducing Discriminatory Effects</a:t>
            </a:r>
          </a:p>
          <a:p>
            <a:pPr marL="342900" indent="-342900">
              <a:buFont typeface="Wingdings" panose="05000000000000000000" pitchFamily="2" charset="2"/>
              <a:buChar char="Ø"/>
            </a:pPr>
            <a:r>
              <a:rPr lang="en-US" sz="2000" dirty="0">
                <a:effectLst/>
                <a:latin typeface="Montserrat" panose="00000500000000000000" pitchFamily="2" charset="0"/>
                <a:ea typeface="Calibri" panose="020F0502020204030204" pitchFamily="34" charset="0"/>
              </a:rPr>
              <a:t>Better User Adoption and Trust</a:t>
            </a:r>
            <a:endParaRPr lang="en-US" sz="2000" dirty="0">
              <a:latin typeface="Montserrat" panose="00000500000000000000" pitchFamily="2" charset="0"/>
            </a:endParaRPr>
          </a:p>
          <a:p>
            <a:pPr marL="342900" indent="-342900">
              <a:buFont typeface="Wingdings" panose="05000000000000000000" pitchFamily="2" charset="2"/>
              <a:buChar char="Ø"/>
            </a:pPr>
            <a:r>
              <a:rPr lang="en-US" sz="2000" dirty="0">
                <a:effectLst/>
                <a:latin typeface="Montserrat" panose="00000500000000000000" pitchFamily="2" charset="0"/>
                <a:ea typeface="Calibri" panose="020F0502020204030204" pitchFamily="34" charset="0"/>
              </a:rPr>
              <a:t>Successful Risk Assessment</a:t>
            </a:r>
          </a:p>
          <a:p>
            <a:pPr marL="342900" indent="-342900">
              <a:buFont typeface="Wingdings" panose="05000000000000000000" pitchFamily="2" charset="2"/>
              <a:buChar char="Ø"/>
            </a:pPr>
            <a:r>
              <a:rPr lang="en-US" sz="2000" dirty="0">
                <a:solidFill>
                  <a:schemeClr val="bg1">
                    <a:lumMod val="95000"/>
                  </a:schemeClr>
                </a:solidFill>
                <a:effectLst/>
                <a:latin typeface="Montserrat" panose="00000500000000000000" pitchFamily="2" charset="0"/>
                <a:ea typeface="Calibri" panose="020F0502020204030204" pitchFamily="34" charset="0"/>
              </a:rPr>
              <a:t>Complying with Regulations</a:t>
            </a:r>
          </a:p>
        </p:txBody>
      </p:sp>
    </p:spTree>
    <p:extLst>
      <p:ext uri="{BB962C8B-B14F-4D97-AF65-F5344CB8AC3E}">
        <p14:creationId xmlns:p14="http://schemas.microsoft.com/office/powerpoint/2010/main" val="3102448191"/>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1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8C41D7F4-F190-4E95-E742-CEF13A0D2F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F73E176-BDFA-6920-6824-A57EF4F05022}"/>
              </a:ext>
            </a:extLst>
          </p:cNvPr>
          <p:cNvSpPr txBox="1"/>
          <p:nvPr/>
        </p:nvSpPr>
        <p:spPr>
          <a:xfrm>
            <a:off x="366386" y="237995"/>
            <a:ext cx="10581362" cy="747705"/>
          </a:xfrm>
          <a:prstGeom prst="rect">
            <a:avLst/>
          </a:prstGeom>
          <a:noFill/>
        </p:spPr>
        <p:txBody>
          <a:bodyPr wrap="square">
            <a:spAutoFit/>
          </a:bodyPr>
          <a:lstStyle/>
          <a:p>
            <a:pPr marL="0" marR="0" algn="just">
              <a:lnSpc>
                <a:spcPct val="150000"/>
              </a:lnSpc>
              <a:spcBef>
                <a:spcPts val="0"/>
              </a:spcBef>
              <a:spcAft>
                <a:spcPts val="800"/>
              </a:spcAft>
            </a:pPr>
            <a:r>
              <a:rPr lang="en-US" sz="3200" b="1"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Future Directions in Cybersecurity in AI</a:t>
            </a:r>
            <a:endParaRPr lang="en-US" sz="32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43736AC7-82A7-148E-4191-E16A32D519F8}"/>
              </a:ext>
            </a:extLst>
          </p:cNvPr>
          <p:cNvSpPr/>
          <p:nvPr/>
        </p:nvSpPr>
        <p:spPr>
          <a:xfrm>
            <a:off x="350730" y="1590806"/>
            <a:ext cx="7465512" cy="4246324"/>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342900" indent="-342900">
              <a:buAutoNum type="arabicPeriod"/>
            </a:pPr>
            <a:r>
              <a:rPr lang="en-US" sz="2800" dirty="0">
                <a:solidFill>
                  <a:schemeClr val="bg1">
                    <a:lumMod val="95000"/>
                  </a:schemeClr>
                </a:solidFill>
                <a:effectLst/>
                <a:latin typeface="Montserrat" panose="00000500000000000000" pitchFamily="2" charset="0"/>
                <a:ea typeface="Calibri" panose="020F0502020204030204" pitchFamily="34" charset="0"/>
              </a:rPr>
              <a:t>Advanced Threat Detection</a:t>
            </a:r>
          </a:p>
          <a:p>
            <a:pPr marL="342900" indent="-342900">
              <a:buAutoNum type="arabicPeriod"/>
            </a:pPr>
            <a:r>
              <a:rPr lang="en-US" sz="2800" dirty="0">
                <a:solidFill>
                  <a:schemeClr val="bg1">
                    <a:lumMod val="95000"/>
                  </a:schemeClr>
                </a:solidFill>
                <a:effectLst/>
                <a:latin typeface="Montserrat" panose="00000500000000000000" pitchFamily="2" charset="0"/>
                <a:ea typeface="Calibri" panose="020F0502020204030204" pitchFamily="34" charset="0"/>
              </a:rPr>
              <a:t>Behavioral Analytics</a:t>
            </a:r>
            <a:endParaRPr lang="en-US" sz="2800" dirty="0">
              <a:solidFill>
                <a:schemeClr val="bg1">
                  <a:lumMod val="95000"/>
                </a:schemeClr>
              </a:solidFill>
              <a:latin typeface="Montserrat" panose="00000500000000000000" pitchFamily="2" charset="0"/>
              <a:ea typeface="Calibri" panose="020F0502020204030204" pitchFamily="34" charset="0"/>
            </a:endParaRPr>
          </a:p>
          <a:p>
            <a:pPr marL="342900" indent="-342900">
              <a:buAutoNum type="arabicPeriod"/>
            </a:pPr>
            <a:r>
              <a:rPr lang="en-US" sz="2800" dirty="0">
                <a:solidFill>
                  <a:schemeClr val="bg1">
                    <a:lumMod val="95000"/>
                  </a:schemeClr>
                </a:solidFill>
                <a:effectLst/>
                <a:latin typeface="Montserrat" panose="00000500000000000000" pitchFamily="2" charset="0"/>
                <a:ea typeface="Calibri" panose="020F0502020204030204" pitchFamily="34" charset="0"/>
              </a:rPr>
              <a:t>Explainable AI (XAI)</a:t>
            </a:r>
          </a:p>
          <a:p>
            <a:pPr marL="342900" indent="-342900">
              <a:buAutoNum type="arabicPeriod"/>
            </a:pPr>
            <a:r>
              <a:rPr lang="en-US" sz="2800" dirty="0">
                <a:solidFill>
                  <a:schemeClr val="bg1">
                    <a:lumMod val="95000"/>
                  </a:schemeClr>
                </a:solidFill>
                <a:effectLst/>
                <a:latin typeface="Montserrat" panose="00000500000000000000" pitchFamily="2" charset="0"/>
                <a:ea typeface="Calibri" panose="020F0502020204030204" pitchFamily="34" charset="0"/>
              </a:rPr>
              <a:t>Quantum Computing Security</a:t>
            </a:r>
            <a:endParaRPr lang="en-US" sz="2800" dirty="0">
              <a:solidFill>
                <a:schemeClr val="bg1">
                  <a:lumMod val="95000"/>
                </a:schemeClr>
              </a:solidFill>
              <a:latin typeface="Montserrat" panose="00000500000000000000" pitchFamily="2" charset="0"/>
              <a:ea typeface="Calibri" panose="020F0502020204030204" pitchFamily="34" charset="0"/>
            </a:endParaRPr>
          </a:p>
          <a:p>
            <a:pPr marL="342900" indent="-342900">
              <a:buAutoNum type="arabicPeriod"/>
            </a:pPr>
            <a:r>
              <a:rPr lang="en-US" sz="2800" dirty="0">
                <a:solidFill>
                  <a:schemeClr val="bg1">
                    <a:lumMod val="95000"/>
                  </a:schemeClr>
                </a:solidFill>
                <a:effectLst/>
                <a:latin typeface="Montserrat" panose="00000500000000000000" pitchFamily="2" charset="0"/>
                <a:ea typeface="Calibri" panose="020F0502020204030204" pitchFamily="34" charset="0"/>
              </a:rPr>
              <a:t>Privacy-Preserving AI</a:t>
            </a:r>
          </a:p>
          <a:p>
            <a:pPr marL="342900" indent="-342900">
              <a:buAutoNum type="arabicPeriod"/>
            </a:pPr>
            <a:r>
              <a:rPr lang="en-US" sz="2800" dirty="0">
                <a:solidFill>
                  <a:schemeClr val="bg1">
                    <a:lumMod val="95000"/>
                  </a:schemeClr>
                </a:solidFill>
                <a:effectLst/>
                <a:latin typeface="Montserrat" panose="00000500000000000000" pitchFamily="2" charset="0"/>
                <a:ea typeface="Calibri" panose="020F0502020204030204" pitchFamily="34" charset="0"/>
              </a:rPr>
              <a:t>Automated Incident Response</a:t>
            </a:r>
            <a:endParaRPr lang="en-US" sz="2800" dirty="0">
              <a:solidFill>
                <a:schemeClr val="bg1">
                  <a:lumMod val="95000"/>
                </a:schemeClr>
              </a:solidFill>
              <a:latin typeface="Montserrat" panose="00000500000000000000" pitchFamily="2" charset="0"/>
              <a:ea typeface="Calibri" panose="020F0502020204030204" pitchFamily="34" charset="0"/>
            </a:endParaRPr>
          </a:p>
          <a:p>
            <a:pPr marL="342900" indent="-342900">
              <a:buAutoNum type="arabicPeriod"/>
            </a:pPr>
            <a:r>
              <a:rPr lang="en-US" sz="2800" dirty="0">
                <a:solidFill>
                  <a:schemeClr val="bg1">
                    <a:lumMod val="95000"/>
                  </a:schemeClr>
                </a:solidFill>
                <a:effectLst/>
                <a:latin typeface="Montserrat" panose="00000500000000000000" pitchFamily="2" charset="0"/>
                <a:ea typeface="Calibri" panose="020F0502020204030204" pitchFamily="34" charset="0"/>
              </a:rPr>
              <a:t>AI in Deception Technologies</a:t>
            </a:r>
          </a:p>
        </p:txBody>
      </p:sp>
    </p:spTree>
    <p:extLst>
      <p:ext uri="{BB962C8B-B14F-4D97-AF65-F5344CB8AC3E}">
        <p14:creationId xmlns:p14="http://schemas.microsoft.com/office/powerpoint/2010/main" val="335345357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A person wearing a mask&#10;&#10;Description automatically generated">
            <a:extLst>
              <a:ext uri="{FF2B5EF4-FFF2-40B4-BE49-F238E27FC236}">
                <a16:creationId xmlns:a16="http://schemas.microsoft.com/office/drawing/2014/main" id="{8FF3905E-3021-E954-5FDA-657491FCBA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052" r="12554" b="2"/>
          <a:stretch/>
        </p:blipFill>
        <p:spPr bwMode="auto">
          <a:xfrm>
            <a:off x="3907126" y="10"/>
            <a:ext cx="8309429" cy="6857990"/>
          </a:xfrm>
          <a:custGeom>
            <a:avLst/>
            <a:gdLst/>
            <a:ahLst/>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grpSp>
        <p:nvGrpSpPr>
          <p:cNvPr id="3088" name="Group 3078">
            <a:extLst>
              <a:ext uri="{FF2B5EF4-FFF2-40B4-BE49-F238E27FC236}">
                <a16:creationId xmlns:a16="http://schemas.microsoft.com/office/drawing/2014/main" id="{63737881-458F-40AD-B72B-B57D267DC4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sp>
          <p:nvSpPr>
            <p:cNvPr id="3080" name="Freeform: Shape 3079">
              <a:extLst>
                <a:ext uri="{FF2B5EF4-FFF2-40B4-BE49-F238E27FC236}">
                  <a16:creationId xmlns:a16="http://schemas.microsoft.com/office/drawing/2014/main" id="{C2967126-346F-41EA-982D-63D8EBB60D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3081" name="Group 3080">
              <a:extLst>
                <a:ext uri="{FF2B5EF4-FFF2-40B4-BE49-F238E27FC236}">
                  <a16:creationId xmlns:a16="http://schemas.microsoft.com/office/drawing/2014/main" id="{1BCD9601-1F44-4E40-998C-1B256DAE946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3082" name="Group 3081">
                <a:extLst>
                  <a:ext uri="{FF2B5EF4-FFF2-40B4-BE49-F238E27FC236}">
                    <a16:creationId xmlns:a16="http://schemas.microsoft.com/office/drawing/2014/main" id="{1A1CA4E9-12FA-47EB-8471-25E8D55152C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086" name="Freeform: Shape 3085">
                  <a:extLst>
                    <a:ext uri="{FF2B5EF4-FFF2-40B4-BE49-F238E27FC236}">
                      <a16:creationId xmlns:a16="http://schemas.microsoft.com/office/drawing/2014/main" id="{E13A9BF0-334C-4457-A635-9CA4877EA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87" name="Freeform: Shape 3086">
                  <a:extLst>
                    <a:ext uri="{FF2B5EF4-FFF2-40B4-BE49-F238E27FC236}">
                      <a16:creationId xmlns:a16="http://schemas.microsoft.com/office/drawing/2014/main" id="{FF05821A-8598-44E4-A18C-538D5331E4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3083" name="Group 3082">
                <a:extLst>
                  <a:ext uri="{FF2B5EF4-FFF2-40B4-BE49-F238E27FC236}">
                    <a16:creationId xmlns:a16="http://schemas.microsoft.com/office/drawing/2014/main" id="{8A4ECC81-E17F-4F87-9A0B-398363A864A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3">
                  <a:alphaModFix amt="57000"/>
                </a:blip>
                <a:tile tx="0" ty="0" sx="100000" sy="100000" flip="none" algn="tl"/>
              </a:blipFill>
              <a:effectLst/>
            </p:grpSpPr>
            <p:sp>
              <p:nvSpPr>
                <p:cNvPr id="3084" name="Freeform: Shape 3083">
                  <a:extLst>
                    <a:ext uri="{FF2B5EF4-FFF2-40B4-BE49-F238E27FC236}">
                      <a16:creationId xmlns:a16="http://schemas.microsoft.com/office/drawing/2014/main" id="{1FBBD7D8-A895-40D0-A53D-DEDF495B2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85" name="Freeform: Shape 3084">
                  <a:extLst>
                    <a:ext uri="{FF2B5EF4-FFF2-40B4-BE49-F238E27FC236}">
                      <a16:creationId xmlns:a16="http://schemas.microsoft.com/office/drawing/2014/main" id="{BA602493-BC70-48CF-BDBA-88A8662274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3" name="TextBox 2">
            <a:extLst>
              <a:ext uri="{FF2B5EF4-FFF2-40B4-BE49-F238E27FC236}">
                <a16:creationId xmlns:a16="http://schemas.microsoft.com/office/drawing/2014/main" id="{14212DE8-24DB-7795-03F6-1A0FEC83F756}"/>
              </a:ext>
            </a:extLst>
          </p:cNvPr>
          <p:cNvSpPr txBox="1"/>
          <p:nvPr/>
        </p:nvSpPr>
        <p:spPr>
          <a:xfrm>
            <a:off x="218271" y="516790"/>
            <a:ext cx="3877740" cy="5724644"/>
          </a:xfrm>
          <a:prstGeom prst="rect">
            <a:avLst/>
          </a:prstGeom>
          <a:noFill/>
        </p:spPr>
        <p:txBody>
          <a:bodyPr wrap="square">
            <a:spAutoFit/>
          </a:bodyPr>
          <a:lstStyle/>
          <a:p>
            <a:r>
              <a:rPr lang="en-US" sz="2400" b="1" dirty="0">
                <a:solidFill>
                  <a:schemeClr val="bg1">
                    <a:lumMod val="95000"/>
                  </a:schemeClr>
                </a:solidFill>
                <a:effectLst/>
                <a:latin typeface="Montserrat" panose="00000500000000000000" pitchFamily="2" charset="0"/>
                <a:ea typeface="Calibri" panose="020F0502020204030204" pitchFamily="34" charset="0"/>
              </a:rPr>
              <a:t>Challenges in Cybersecurity in AI</a:t>
            </a:r>
          </a:p>
          <a:p>
            <a:endParaRPr lang="en-US" b="1" dirty="0">
              <a:solidFill>
                <a:schemeClr val="bg1">
                  <a:lumMod val="95000"/>
                </a:schemeClr>
              </a:solidFill>
              <a:latin typeface="Montserrat" panose="00000500000000000000" pitchFamily="2" charset="0"/>
              <a:ea typeface="Calibri" panose="020F0502020204030204" pitchFamily="34" charset="0"/>
            </a:endParaRPr>
          </a:p>
          <a:p>
            <a:endParaRPr lang="en-US" b="1" dirty="0">
              <a:solidFill>
                <a:schemeClr val="bg1">
                  <a:lumMod val="95000"/>
                </a:schemeClr>
              </a:solidFill>
              <a:latin typeface="Montserrat" panose="00000500000000000000" pitchFamily="2" charset="0"/>
              <a:ea typeface="Calibri" panose="020F0502020204030204" pitchFamily="34" charset="0"/>
            </a:endParaRPr>
          </a:p>
          <a:p>
            <a:pPr marL="285750" indent="-285750">
              <a:buFont typeface="Arial" panose="020B0604020202020204" pitchFamily="34" charset="0"/>
              <a:buChar char="•"/>
            </a:pPr>
            <a:r>
              <a:rPr lang="en-US" sz="2400" dirty="0">
                <a:solidFill>
                  <a:schemeClr val="bg1">
                    <a:lumMod val="95000"/>
                  </a:schemeClr>
                </a:solidFill>
                <a:effectLst/>
                <a:latin typeface="Montserrat" panose="00000500000000000000" pitchFamily="2" charset="0"/>
                <a:ea typeface="Calibri" panose="020F0502020204030204" pitchFamily="34" charset="0"/>
              </a:rPr>
              <a:t>Adversarial Attacks</a:t>
            </a:r>
          </a:p>
          <a:p>
            <a:pPr marL="285750" indent="-285750">
              <a:buFont typeface="Arial" panose="020B0604020202020204" pitchFamily="34" charset="0"/>
              <a:buChar char="•"/>
            </a:pPr>
            <a:r>
              <a:rPr lang="en-US" sz="2400" dirty="0">
                <a:solidFill>
                  <a:schemeClr val="bg1">
                    <a:lumMod val="95000"/>
                  </a:schemeClr>
                </a:solidFill>
                <a:effectLst/>
                <a:latin typeface="Montserrat" panose="00000500000000000000" pitchFamily="2" charset="0"/>
                <a:ea typeface="Calibri" panose="020F0502020204030204" pitchFamily="34" charset="0"/>
              </a:rPr>
              <a:t>Data Privacy</a:t>
            </a:r>
          </a:p>
          <a:p>
            <a:pPr marL="285750" indent="-285750">
              <a:buFont typeface="Arial" panose="020B0604020202020204" pitchFamily="34" charset="0"/>
              <a:buChar char="•"/>
            </a:pPr>
            <a:r>
              <a:rPr lang="en-US" sz="2400" dirty="0">
                <a:solidFill>
                  <a:schemeClr val="bg1">
                    <a:lumMod val="95000"/>
                  </a:schemeClr>
                </a:solidFill>
                <a:effectLst/>
                <a:latin typeface="Montserrat" panose="00000500000000000000" pitchFamily="2" charset="0"/>
                <a:ea typeface="Calibri" panose="020F0502020204030204" pitchFamily="34" charset="0"/>
              </a:rPr>
              <a:t>Ethical Concerns</a:t>
            </a:r>
          </a:p>
          <a:p>
            <a:pPr marL="285750" indent="-285750">
              <a:buFont typeface="Arial" panose="020B0604020202020204" pitchFamily="34" charset="0"/>
              <a:buChar char="•"/>
            </a:pPr>
            <a:r>
              <a:rPr lang="en-US" sz="2400" dirty="0">
                <a:solidFill>
                  <a:schemeClr val="bg1">
                    <a:lumMod val="95000"/>
                  </a:schemeClr>
                </a:solidFill>
                <a:effectLst/>
                <a:latin typeface="Montserrat" panose="00000500000000000000" pitchFamily="2" charset="0"/>
                <a:ea typeface="Calibri" panose="020F0502020204030204" pitchFamily="34" charset="0"/>
              </a:rPr>
              <a:t>Skill Gap</a:t>
            </a:r>
          </a:p>
          <a:p>
            <a:pPr marL="285750" indent="-285750">
              <a:buFont typeface="Arial" panose="020B0604020202020204" pitchFamily="34" charset="0"/>
              <a:buChar char="•"/>
            </a:pPr>
            <a:r>
              <a:rPr lang="en-US" sz="2400" dirty="0">
                <a:solidFill>
                  <a:schemeClr val="bg1">
                    <a:lumMod val="95000"/>
                  </a:schemeClr>
                </a:solidFill>
                <a:effectLst/>
                <a:latin typeface="Montserrat" panose="00000500000000000000" pitchFamily="2" charset="0"/>
                <a:ea typeface="Calibri" panose="020F0502020204030204" pitchFamily="34" charset="0"/>
              </a:rPr>
              <a:t>Interoperability</a:t>
            </a:r>
          </a:p>
          <a:p>
            <a:pPr marL="285750" indent="-285750">
              <a:buFont typeface="Arial" panose="020B0604020202020204" pitchFamily="34" charset="0"/>
              <a:buChar char="•"/>
            </a:pPr>
            <a:r>
              <a:rPr lang="en-US" sz="2400" dirty="0">
                <a:solidFill>
                  <a:schemeClr val="bg1">
                    <a:lumMod val="95000"/>
                  </a:schemeClr>
                </a:solidFill>
                <a:effectLst/>
                <a:latin typeface="Montserrat" panose="00000500000000000000" pitchFamily="2" charset="0"/>
                <a:ea typeface="Calibri" panose="020F0502020204030204" pitchFamily="34" charset="0"/>
              </a:rPr>
              <a:t>Regulatory Compliance</a:t>
            </a:r>
          </a:p>
          <a:p>
            <a:pPr marL="285750" indent="-285750">
              <a:buFont typeface="Arial" panose="020B0604020202020204" pitchFamily="34" charset="0"/>
              <a:buChar char="•"/>
            </a:pPr>
            <a:r>
              <a:rPr lang="en-US" sz="2400" dirty="0">
                <a:solidFill>
                  <a:schemeClr val="bg1">
                    <a:lumMod val="95000"/>
                  </a:schemeClr>
                </a:solidFill>
                <a:effectLst/>
                <a:latin typeface="Montserrat" panose="00000500000000000000" pitchFamily="2" charset="0"/>
                <a:ea typeface="Calibri" panose="020F0502020204030204" pitchFamily="34" charset="0"/>
              </a:rPr>
              <a:t>Mistakes</a:t>
            </a:r>
          </a:p>
          <a:p>
            <a:pPr marL="285750" indent="-285750">
              <a:buFont typeface="Arial" panose="020B0604020202020204" pitchFamily="34" charset="0"/>
              <a:buChar char="•"/>
            </a:pPr>
            <a:r>
              <a:rPr lang="en-US" sz="2400" dirty="0">
                <a:solidFill>
                  <a:schemeClr val="bg1">
                    <a:lumMod val="95000"/>
                  </a:schemeClr>
                </a:solidFill>
                <a:effectLst/>
                <a:latin typeface="Montserrat" panose="00000500000000000000" pitchFamily="2" charset="0"/>
                <a:ea typeface="Calibri" panose="020F0502020204030204" pitchFamily="34" charset="0"/>
              </a:rPr>
              <a:t>Resource Intensiveness</a:t>
            </a:r>
          </a:p>
          <a:p>
            <a:pPr marL="285750" indent="-285750">
              <a:buFont typeface="Arial" panose="020B0604020202020204" pitchFamily="34" charset="0"/>
              <a:buChar char="•"/>
            </a:pPr>
            <a:r>
              <a:rPr lang="en-US" sz="2400" dirty="0">
                <a:solidFill>
                  <a:schemeClr val="bg1">
                    <a:lumMod val="95000"/>
                  </a:schemeClr>
                </a:solidFill>
                <a:effectLst/>
                <a:latin typeface="Montserrat" panose="00000500000000000000" pitchFamily="2" charset="0"/>
                <a:ea typeface="Calibri" panose="020F0502020204030204" pitchFamily="34" charset="0"/>
              </a:rPr>
              <a:t>Lack of Trust</a:t>
            </a:r>
          </a:p>
          <a:p>
            <a:endParaRPr lang="en-US" b="1" dirty="0">
              <a:solidFill>
                <a:schemeClr val="bg1">
                  <a:lumMod val="95000"/>
                </a:schemeClr>
              </a:solidFill>
              <a:latin typeface="Montserrat" panose="00000500000000000000" pitchFamily="2" charset="0"/>
              <a:ea typeface="Calibri" panose="020F0502020204030204" pitchFamily="34" charset="0"/>
            </a:endParaRPr>
          </a:p>
        </p:txBody>
      </p:sp>
    </p:spTree>
    <p:extLst>
      <p:ext uri="{BB962C8B-B14F-4D97-AF65-F5344CB8AC3E}">
        <p14:creationId xmlns:p14="http://schemas.microsoft.com/office/powerpoint/2010/main" val="281013179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Video 2" title="Futuristic loop">
            <a:hlinkClick r:id="" action="ppaction://media"/>
            <a:extLst>
              <a:ext uri="{FF2B5EF4-FFF2-40B4-BE49-F238E27FC236}">
                <a16:creationId xmlns:a16="http://schemas.microsoft.com/office/drawing/2014/main" id="{2AF2C34F-7B40-5470-B31A-CFFEFFC3C18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4863F15E-7069-D724-3A03-664B03829012}"/>
              </a:ext>
            </a:extLst>
          </p:cNvPr>
          <p:cNvSpPr txBox="1"/>
          <p:nvPr/>
        </p:nvSpPr>
        <p:spPr>
          <a:xfrm>
            <a:off x="1315233" y="627201"/>
            <a:ext cx="2430050" cy="461665"/>
          </a:xfrm>
          <a:prstGeom prst="rect">
            <a:avLst/>
          </a:prstGeom>
          <a:noFill/>
        </p:spPr>
        <p:txBody>
          <a:bodyPr wrap="square" rtlCol="0">
            <a:spAutoFit/>
          </a:bodyPr>
          <a:lstStyle/>
          <a:p>
            <a:r>
              <a:rPr lang="en-US" sz="2400" dirty="0">
                <a:solidFill>
                  <a:schemeClr val="bg1">
                    <a:lumMod val="95000"/>
                  </a:schemeClr>
                </a:solidFill>
                <a:latin typeface="Montserrat" panose="00000500000000000000" pitchFamily="2" charset="0"/>
              </a:rPr>
              <a:t>Conclusion</a:t>
            </a:r>
          </a:p>
        </p:txBody>
      </p:sp>
      <p:sp>
        <p:nvSpPr>
          <p:cNvPr id="5" name="Rectangle 4">
            <a:extLst>
              <a:ext uri="{FF2B5EF4-FFF2-40B4-BE49-F238E27FC236}">
                <a16:creationId xmlns:a16="http://schemas.microsoft.com/office/drawing/2014/main" id="{921DB2DA-16EF-0EAD-4755-46577E5128F4}"/>
              </a:ext>
            </a:extLst>
          </p:cNvPr>
          <p:cNvSpPr/>
          <p:nvPr/>
        </p:nvSpPr>
        <p:spPr>
          <a:xfrm>
            <a:off x="1315233" y="1716066"/>
            <a:ext cx="9670093" cy="2091846"/>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just">
              <a:lnSpc>
                <a:spcPct val="150000"/>
              </a:lnSpc>
              <a:spcBef>
                <a:spcPts val="0"/>
              </a:spcBef>
              <a:spcAft>
                <a:spcPts val="800"/>
              </a:spcAft>
            </a:pPr>
            <a:r>
              <a:rPr lang="en-US" sz="20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In conclusion, while AI offers significant potential to enhance cybersecurity, it also presents new challenges. Addressing these challenges and leveraging AI effectively will be essential for organizations to protect against evolving cyber threats and maintain a strong cybersecurity posture.</a:t>
            </a:r>
          </a:p>
        </p:txBody>
      </p:sp>
    </p:spTree>
    <p:extLst>
      <p:ext uri="{BB962C8B-B14F-4D97-AF65-F5344CB8AC3E}">
        <p14:creationId xmlns:p14="http://schemas.microsoft.com/office/powerpoint/2010/main" val="422873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EF35FA1-D04B-D882-DFBA-EC6F7A6C4709}"/>
              </a:ext>
            </a:extLst>
          </p:cNvPr>
          <p:cNvGrpSpPr/>
          <p:nvPr/>
        </p:nvGrpSpPr>
        <p:grpSpPr>
          <a:xfrm>
            <a:off x="5836737" y="820056"/>
            <a:ext cx="5166540" cy="4789714"/>
            <a:chOff x="5718397" y="2068283"/>
            <a:chExt cx="5166540" cy="4789714"/>
          </a:xfrm>
        </p:grpSpPr>
        <p:sp>
          <p:nvSpPr>
            <p:cNvPr id="8" name="Isosceles Triangle 7">
              <a:extLst>
                <a:ext uri="{FF2B5EF4-FFF2-40B4-BE49-F238E27FC236}">
                  <a16:creationId xmlns:a16="http://schemas.microsoft.com/office/drawing/2014/main" id="{4EE7985C-8E14-EDBE-C56F-EA188038F9AB}"/>
                </a:ext>
              </a:extLst>
            </p:cNvPr>
            <p:cNvSpPr/>
            <p:nvPr/>
          </p:nvSpPr>
          <p:spPr>
            <a:xfrm rot="10800000">
              <a:off x="5718397" y="4866931"/>
              <a:ext cx="5166540" cy="1991066"/>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38F16E8E-D6AB-95DF-FE53-CC4BF714BEB4}"/>
                </a:ext>
              </a:extLst>
            </p:cNvPr>
            <p:cNvSpPr/>
            <p:nvPr/>
          </p:nvSpPr>
          <p:spPr>
            <a:xfrm>
              <a:off x="5718397" y="2068283"/>
              <a:ext cx="5166540" cy="279865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CHINTHAPALLY MADAN – 700760187 </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TEJA SAI REDDY JAMMALA – 700758483</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BALE SAI NAVEEN – 700759922</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DEVARAM SAI KIRAN REDDY – 700758953</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NAVYA TALATAM - 700760004</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MUCHA RAVITEJA REDDY – 700746130</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GANTA NANDU – 700760241</a:t>
              </a:r>
            </a:p>
          </p:txBody>
        </p:sp>
      </p:grpSp>
      <p:grpSp>
        <p:nvGrpSpPr>
          <p:cNvPr id="7" name="Group 6">
            <a:extLst>
              <a:ext uri="{FF2B5EF4-FFF2-40B4-BE49-F238E27FC236}">
                <a16:creationId xmlns:a16="http://schemas.microsoft.com/office/drawing/2014/main" id="{F0E41844-B9E3-A21C-B2BA-6AADBA89D907}"/>
              </a:ext>
            </a:extLst>
          </p:cNvPr>
          <p:cNvGrpSpPr/>
          <p:nvPr/>
        </p:nvGrpSpPr>
        <p:grpSpPr>
          <a:xfrm>
            <a:off x="1188715" y="820057"/>
            <a:ext cx="4439922" cy="4789713"/>
            <a:chOff x="1188716" y="2164080"/>
            <a:chExt cx="4439922" cy="3735974"/>
          </a:xfrm>
        </p:grpSpPr>
        <p:sp>
          <p:nvSpPr>
            <p:cNvPr id="4" name="Rectangle 3">
              <a:extLst>
                <a:ext uri="{FF2B5EF4-FFF2-40B4-BE49-F238E27FC236}">
                  <a16:creationId xmlns:a16="http://schemas.microsoft.com/office/drawing/2014/main" id="{554B297C-15D4-AF5E-2AD9-30CD6813726A}"/>
                </a:ext>
              </a:extLst>
            </p:cNvPr>
            <p:cNvSpPr/>
            <p:nvPr/>
          </p:nvSpPr>
          <p:spPr>
            <a:xfrm>
              <a:off x="1188719" y="2164080"/>
              <a:ext cx="4439919" cy="2182949"/>
            </a:xfrm>
            <a:prstGeom prst="rect">
              <a:avLst/>
            </a:prstGeom>
            <a:solidFill>
              <a:schemeClr val="accent1"/>
            </a:solidFill>
            <a:ln>
              <a:noFill/>
            </a:ln>
            <a:effectLst>
              <a:outerShdw dist="50800" dir="3360000" sx="1000" sy="1000" algn="ctr" rotWithShape="0">
                <a:srgbClr val="000000">
                  <a:alpha val="43137"/>
                </a:srgbClr>
              </a:outerShdw>
              <a:reflection blurRad="88900" stA="45000" endPos="0" dir="5400000" sy="-100000" algn="bl" rotWithShape="0"/>
              <a:softEdge rad="0"/>
            </a:effectLst>
            <a:scene3d>
              <a:camera prst="orthographicFront"/>
              <a:lightRig rig="threePt" dir="t"/>
            </a:scene3d>
            <a:sp3d extrusionH="76200">
              <a:extrusionClr>
                <a:schemeClr val="bg1">
                  <a:lumMod val="95000"/>
                </a:schemeClr>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07000"/>
                </a:lnSpc>
                <a:spcBef>
                  <a:spcPts val="0"/>
                </a:spcBef>
                <a:spcAft>
                  <a:spcPts val="800"/>
                </a:spcAft>
              </a:pPr>
              <a:r>
                <a:rPr lang="en-US" sz="2400" b="1"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Topic</a:t>
              </a:r>
            </a:p>
            <a:p>
              <a:pPr marL="0" marR="0" algn="ctr">
                <a:lnSpc>
                  <a:spcPct val="107000"/>
                </a:lnSpc>
                <a:spcBef>
                  <a:spcPts val="0"/>
                </a:spcBef>
                <a:spcAft>
                  <a:spcPts val="800"/>
                </a:spcAft>
              </a:pPr>
              <a:r>
                <a:rPr lang="en-US" sz="24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 Artificial Intelligence: Implication for Cybersecurity</a:t>
              </a:r>
            </a:p>
            <a:p>
              <a:pPr algn="ctr">
                <a:lnSpc>
                  <a:spcPct val="107000"/>
                </a:lnSpc>
                <a:spcAft>
                  <a:spcPts val="800"/>
                </a:spcAft>
              </a:pPr>
              <a:r>
                <a:rPr lang="en-US" dirty="0">
                  <a:latin typeface="Montserrat" panose="00000500000000000000" pitchFamily="2" charset="0"/>
                  <a:hlinkClick r:id="rId2">
                    <a:extLst>
                      <a:ext uri="{A12FA001-AC4F-418D-AE19-62706E023703}">
                        <ahyp:hlinkClr xmlns:ahyp="http://schemas.microsoft.com/office/drawing/2018/hyperlinkcolor" val="tx"/>
                      </a:ext>
                    </a:extLst>
                  </a:hlinkClick>
                </a:rPr>
                <a:t>Dr. Yvonne </a:t>
              </a:r>
              <a:r>
                <a:rPr lang="en-US" dirty="0" err="1">
                  <a:latin typeface="Montserrat" panose="00000500000000000000" pitchFamily="2" charset="0"/>
                  <a:hlinkClick r:id="rId2">
                    <a:extLst>
                      <a:ext uri="{A12FA001-AC4F-418D-AE19-62706E023703}">
                        <ahyp:hlinkClr xmlns:ahyp="http://schemas.microsoft.com/office/drawing/2018/hyperlinkcolor" val="tx"/>
                      </a:ext>
                    </a:extLst>
                  </a:hlinkClick>
                </a:rPr>
                <a:t>Kamenge</a:t>
              </a:r>
              <a:endParaRPr lang="en-US" dirty="0">
                <a:latin typeface="Montserrat" panose="00000500000000000000" pitchFamily="2" charset="0"/>
              </a:endParaRPr>
            </a:p>
            <a:p>
              <a:pPr marL="0" marR="0" algn="ctr">
                <a:lnSpc>
                  <a:spcPct val="107000"/>
                </a:lnSpc>
                <a:spcBef>
                  <a:spcPts val="0"/>
                </a:spcBef>
                <a:spcAft>
                  <a:spcPts val="800"/>
                </a:spcAft>
              </a:pPr>
              <a:endParaRPr lang="en-US" sz="24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3" name="Isosceles Triangle 2">
              <a:extLst>
                <a:ext uri="{FF2B5EF4-FFF2-40B4-BE49-F238E27FC236}">
                  <a16:creationId xmlns:a16="http://schemas.microsoft.com/office/drawing/2014/main" id="{B312A6A9-B134-30F1-7CC9-569EC1A9C024}"/>
                </a:ext>
              </a:extLst>
            </p:cNvPr>
            <p:cNvSpPr/>
            <p:nvPr/>
          </p:nvSpPr>
          <p:spPr>
            <a:xfrm rot="10800000">
              <a:off x="1188716" y="4347025"/>
              <a:ext cx="4439919" cy="15530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a:extLst>
              <a:ext uri="{FF2B5EF4-FFF2-40B4-BE49-F238E27FC236}">
                <a16:creationId xmlns:a16="http://schemas.microsoft.com/office/drawing/2014/main" id="{66A4A316-69F1-9124-DB7C-713D7A6DCB3D}"/>
              </a:ext>
            </a:extLst>
          </p:cNvPr>
          <p:cNvSpPr/>
          <p:nvPr/>
        </p:nvSpPr>
        <p:spPr>
          <a:xfrm>
            <a:off x="1188717" y="507999"/>
            <a:ext cx="9814560" cy="3116943"/>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Montserrat" panose="00000500000000000000" pitchFamily="2" charset="0"/>
              </a:rPr>
              <a:t>INTRODUCTION TO INFORMATION ASSURANCE</a:t>
            </a:r>
          </a:p>
          <a:p>
            <a:pPr algn="ctr"/>
            <a:endParaRPr lang="en-US" sz="2800" dirty="0">
              <a:latin typeface="Montserrat" panose="00000500000000000000" pitchFamily="2" charset="0"/>
            </a:endParaRPr>
          </a:p>
          <a:p>
            <a:pPr algn="ctr"/>
            <a:r>
              <a:rPr lang="en-US" sz="2800" dirty="0">
                <a:latin typeface="Montserrat" panose="00000500000000000000" pitchFamily="2" charset="0"/>
              </a:rPr>
              <a:t>FINAL PROJECT</a:t>
            </a:r>
          </a:p>
        </p:txBody>
      </p:sp>
    </p:spTree>
    <p:extLst>
      <p:ext uri="{BB962C8B-B14F-4D97-AF65-F5344CB8AC3E}">
        <p14:creationId xmlns:p14="http://schemas.microsoft.com/office/powerpoint/2010/main" val="172890994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3363022-C969-41E9-8EB2-E4C94908C1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20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D1AD6B3-BE88-4CEB-BA17-790657CC47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CB8D5F2A-72DF-90C0-24CB-6E021E80C676}"/>
              </a:ext>
            </a:extLst>
          </p:cNvPr>
          <p:cNvSpPr>
            <a:spLocks noGrp="1"/>
          </p:cNvSpPr>
          <p:nvPr>
            <p:ph type="title"/>
          </p:nvPr>
        </p:nvSpPr>
        <p:spPr>
          <a:xfrm>
            <a:off x="6501028" y="2774465"/>
            <a:ext cx="4805996" cy="1297115"/>
          </a:xfrm>
        </p:spPr>
        <p:txBody>
          <a:bodyPr vert="horz" lIns="91440" tIns="45720" rIns="91440" bIns="45720" rtlCol="0" anchor="t">
            <a:normAutofit/>
          </a:bodyPr>
          <a:lstStyle/>
          <a:p>
            <a:r>
              <a:rPr lang="en-US" sz="4000" kern="1200" dirty="0">
                <a:solidFill>
                  <a:schemeClr val="tx2"/>
                </a:solidFill>
                <a:latin typeface="+mj-lt"/>
                <a:ea typeface="+mj-ea"/>
                <a:cs typeface="+mj-cs"/>
              </a:rPr>
              <a:t>Thank you shoot your questions</a:t>
            </a:r>
          </a:p>
        </p:txBody>
      </p:sp>
      <p:pic>
        <p:nvPicPr>
          <p:cNvPr id="8" name="Graphic 7" descr="Smiling Face with No Fill">
            <a:extLst>
              <a:ext uri="{FF2B5EF4-FFF2-40B4-BE49-F238E27FC236}">
                <a16:creationId xmlns:a16="http://schemas.microsoft.com/office/drawing/2014/main" id="{A7FCE42D-3C1F-1FE3-E1C1-C5CF82AE8E9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40470" y="1815320"/>
            <a:ext cx="4141760" cy="4141760"/>
          </a:xfrm>
          <a:custGeom>
            <a:avLst/>
            <a:gdLst/>
            <a:ahLst/>
            <a:cxnLst/>
            <a:rect l="l" t="t" r="r" b="b"/>
            <a:pathLst>
              <a:path w="4141760" h="4377846">
                <a:moveTo>
                  <a:pt x="0" y="0"/>
                </a:moveTo>
                <a:lnTo>
                  <a:pt x="4141760" y="0"/>
                </a:lnTo>
                <a:lnTo>
                  <a:pt x="4141760" y="4377846"/>
                </a:lnTo>
                <a:lnTo>
                  <a:pt x="0" y="4377846"/>
                </a:lnTo>
                <a:close/>
              </a:path>
            </a:pathLst>
          </a:custGeom>
        </p:spPr>
      </p:pic>
      <p:grpSp>
        <p:nvGrpSpPr>
          <p:cNvPr id="15" name="Group 14">
            <a:extLst>
              <a:ext uri="{FF2B5EF4-FFF2-40B4-BE49-F238E27FC236}">
                <a16:creationId xmlns:a16="http://schemas.microsoft.com/office/drawing/2014/main" id="{89D1390B-7E13-4B4F-9CB2-391063412E5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53" y="-5977"/>
            <a:ext cx="6238675" cy="6863979"/>
            <a:chOff x="305" y="-5977"/>
            <a:chExt cx="6238675" cy="6863979"/>
          </a:xfrm>
        </p:grpSpPr>
        <p:sp>
          <p:nvSpPr>
            <p:cNvPr id="16" name="Freeform: Shape 15">
              <a:extLst>
                <a:ext uri="{FF2B5EF4-FFF2-40B4-BE49-F238E27FC236}">
                  <a16:creationId xmlns:a16="http://schemas.microsoft.com/office/drawing/2014/main" id="{9E720206-AA49-4786-A932-A2650DE091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34854"/>
              <a:ext cx="6028697" cy="6817170"/>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C72F6EE6-EDE9-45A5-8F6D-02B9B7CB2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1"/>
              <a:ext cx="6165116"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C093DC50-3BD7-46B1-A300-CD207E152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a:off x="305" y="-5977"/>
              <a:ext cx="6238675" cy="6858001"/>
            </a:xfrm>
            <a:custGeom>
              <a:avLst/>
              <a:gdLst>
                <a:gd name="connsiteX0" fmla="*/ 6264586 w 6264586"/>
                <a:gd name="connsiteY0" fmla="*/ 6646464 h 6858001"/>
                <a:gd name="connsiteX1" fmla="*/ 6264586 w 6264586"/>
                <a:gd name="connsiteY1" fmla="*/ 6858001 h 6858001"/>
                <a:gd name="connsiteX2" fmla="*/ 5997170 w 6264586"/>
                <a:gd name="connsiteY2" fmla="*/ 6858001 h 6858001"/>
                <a:gd name="connsiteX3" fmla="*/ 6121512 w 6264586"/>
                <a:gd name="connsiteY3" fmla="*/ 6761029 h 6858001"/>
                <a:gd name="connsiteX4" fmla="*/ 2693206 w 6264586"/>
                <a:gd name="connsiteY4" fmla="*/ 0 h 6858001"/>
                <a:gd name="connsiteX5" fmla="*/ 5872285 w 6264586"/>
                <a:gd name="connsiteY5" fmla="*/ 0 h 6858001"/>
                <a:gd name="connsiteX6" fmla="*/ 6024875 w 6264586"/>
                <a:gd name="connsiteY6" fmla="*/ 68385 h 6858001"/>
                <a:gd name="connsiteX7" fmla="*/ 6206432 w 6264586"/>
                <a:gd name="connsiteY7" fmla="*/ 162336 h 6858001"/>
                <a:gd name="connsiteX8" fmla="*/ 6264586 w 6264586"/>
                <a:gd name="connsiteY8" fmla="*/ 196704 h 6858001"/>
                <a:gd name="connsiteX9" fmla="*/ 6264586 w 6264586"/>
                <a:gd name="connsiteY9" fmla="*/ 537242 h 6858001"/>
                <a:gd name="connsiteX10" fmla="*/ 6230189 w 6264586"/>
                <a:gd name="connsiteY10" fmla="*/ 517260 h 6858001"/>
                <a:gd name="connsiteX11" fmla="*/ 5540536 w 6264586"/>
                <a:gd name="connsiteY11" fmla="*/ 249543 h 6858001"/>
                <a:gd name="connsiteX12" fmla="*/ 5178896 w 6264586"/>
                <a:gd name="connsiteY12" fmla="*/ 178606 h 6858001"/>
                <a:gd name="connsiteX13" fmla="*/ 4814279 w 6264586"/>
                <a:gd name="connsiteY13" fmla="*/ 146683 h 6858001"/>
                <a:gd name="connsiteX14" fmla="*/ 4655095 w 6264586"/>
                <a:gd name="connsiteY14" fmla="*/ 143421 h 6858001"/>
                <a:gd name="connsiteX15" fmla="*/ 4081069 w 6264586"/>
                <a:gd name="connsiteY15" fmla="*/ 185983 h 6858001"/>
                <a:gd name="connsiteX16" fmla="*/ 3720566 w 6264586"/>
                <a:gd name="connsiteY16" fmla="*/ 256921 h 6858001"/>
                <a:gd name="connsiteX17" fmla="*/ 3365879 w 6264586"/>
                <a:gd name="connsiteY17" fmla="*/ 357651 h 6858001"/>
                <a:gd name="connsiteX18" fmla="*/ 3020555 w 6264586"/>
                <a:gd name="connsiteY18" fmla="*/ 486190 h 6858001"/>
                <a:gd name="connsiteX19" fmla="*/ 2685163 w 6264586"/>
                <a:gd name="connsiteY19" fmla="*/ 641542 h 6858001"/>
                <a:gd name="connsiteX20" fmla="*/ 2047720 w 6264586"/>
                <a:gd name="connsiteY20" fmla="*/ 1025030 h 6858001"/>
                <a:gd name="connsiteX21" fmla="*/ 1897333 w 6264586"/>
                <a:gd name="connsiteY21" fmla="*/ 1134983 h 6858001"/>
                <a:gd name="connsiteX22" fmla="*/ 1835758 w 6264586"/>
                <a:gd name="connsiteY22" fmla="*/ 1182227 h 6858001"/>
                <a:gd name="connsiteX23" fmla="*/ 1823273 w 6264586"/>
                <a:gd name="connsiteY23" fmla="*/ 1192016 h 6858001"/>
                <a:gd name="connsiteX24" fmla="*/ 1750918 w 6264586"/>
                <a:gd name="connsiteY24" fmla="*/ 1249760 h 6858001"/>
                <a:gd name="connsiteX25" fmla="*/ 1469297 w 6264586"/>
                <a:gd name="connsiteY25" fmla="*/ 1496906 h 6858001"/>
                <a:gd name="connsiteX26" fmla="*/ 967769 w 6264586"/>
                <a:gd name="connsiteY26" fmla="*/ 2056602 h 6858001"/>
                <a:gd name="connsiteX27" fmla="*/ 754105 w 6264586"/>
                <a:gd name="connsiteY27" fmla="*/ 2368727 h 6858001"/>
                <a:gd name="connsiteX28" fmla="*/ 572364 w 6264586"/>
                <a:gd name="connsiteY28" fmla="*/ 2701140 h 6858001"/>
                <a:gd name="connsiteX29" fmla="*/ 532497 w 6264586"/>
                <a:gd name="connsiteY29" fmla="*/ 2786265 h 6858001"/>
                <a:gd name="connsiteX30" fmla="*/ 512918 w 6264586"/>
                <a:gd name="connsiteY30" fmla="*/ 2828827 h 6858001"/>
                <a:gd name="connsiteX31" fmla="*/ 494475 w 6264586"/>
                <a:gd name="connsiteY31" fmla="*/ 2872240 h 6858001"/>
                <a:gd name="connsiteX32" fmla="*/ 491637 w 6264586"/>
                <a:gd name="connsiteY32" fmla="*/ 2878908 h 6858001"/>
                <a:gd name="connsiteX33" fmla="*/ 459290 w 6264586"/>
                <a:gd name="connsiteY33" fmla="*/ 2959635 h 6858001"/>
                <a:gd name="connsiteX34" fmla="*/ 446805 w 6264586"/>
                <a:gd name="connsiteY34" fmla="*/ 2992408 h 6858001"/>
                <a:gd name="connsiteX35" fmla="*/ 426090 w 6264586"/>
                <a:gd name="connsiteY35" fmla="*/ 3049158 h 6858001"/>
                <a:gd name="connsiteX36" fmla="*/ 426090 w 6264586"/>
                <a:gd name="connsiteY36" fmla="*/ 3049867 h 6858001"/>
                <a:gd name="connsiteX37" fmla="*/ 318124 w 6264586"/>
                <a:gd name="connsiteY37" fmla="*/ 3414202 h 6858001"/>
                <a:gd name="connsiteX38" fmla="*/ 230729 w 6264586"/>
                <a:gd name="connsiteY38" fmla="*/ 4169260 h 6858001"/>
                <a:gd name="connsiteX39" fmla="*/ 268893 w 6264586"/>
                <a:gd name="connsiteY39" fmla="*/ 4544236 h 6858001"/>
                <a:gd name="connsiteX40" fmla="*/ 379840 w 6264586"/>
                <a:gd name="connsiteY40" fmla="*/ 4900056 h 6858001"/>
                <a:gd name="connsiteX41" fmla="*/ 406512 w 6264586"/>
                <a:gd name="connsiteY41" fmla="*/ 4960211 h 6858001"/>
                <a:gd name="connsiteX42" fmla="*/ 417862 w 6264586"/>
                <a:gd name="connsiteY42" fmla="*/ 4984613 h 6858001"/>
                <a:gd name="connsiteX43" fmla="*/ 428077 w 6264586"/>
                <a:gd name="connsiteY43" fmla="*/ 5005043 h 6858001"/>
                <a:gd name="connsiteX44" fmla="*/ 460140 w 6264586"/>
                <a:gd name="connsiteY44" fmla="*/ 5067327 h 6858001"/>
                <a:gd name="connsiteX45" fmla="*/ 555197 w 6264586"/>
                <a:gd name="connsiteY45" fmla="*/ 5229773 h 6858001"/>
                <a:gd name="connsiteX46" fmla="*/ 660611 w 6264586"/>
                <a:gd name="connsiteY46" fmla="*/ 5387396 h 6858001"/>
                <a:gd name="connsiteX47" fmla="*/ 774110 w 6264586"/>
                <a:gd name="connsiteY47" fmla="*/ 5542182 h 6858001"/>
                <a:gd name="connsiteX48" fmla="*/ 917829 w 6264586"/>
                <a:gd name="connsiteY48" fmla="*/ 5727896 h 6858001"/>
                <a:gd name="connsiteX49" fmla="*/ 1012885 w 6264586"/>
                <a:gd name="connsiteY49" fmla="*/ 5849767 h 6858001"/>
                <a:gd name="connsiteX50" fmla="*/ 1133053 w 6264586"/>
                <a:gd name="connsiteY50" fmla="*/ 6006822 h 6858001"/>
                <a:gd name="connsiteX51" fmla="*/ 1194343 w 6264586"/>
                <a:gd name="connsiteY51" fmla="*/ 6090245 h 6858001"/>
                <a:gd name="connsiteX52" fmla="*/ 1249390 w 6264586"/>
                <a:gd name="connsiteY52" fmla="*/ 6165155 h 6858001"/>
                <a:gd name="connsiteX53" fmla="*/ 1345724 w 6264586"/>
                <a:gd name="connsiteY53" fmla="*/ 6292132 h 6858001"/>
                <a:gd name="connsiteX54" fmla="*/ 1364310 w 6264586"/>
                <a:gd name="connsiteY54" fmla="*/ 6316251 h 6858001"/>
                <a:gd name="connsiteX55" fmla="*/ 1373673 w 6264586"/>
                <a:gd name="connsiteY55" fmla="*/ 6327885 h 6858001"/>
                <a:gd name="connsiteX56" fmla="*/ 1484619 w 6264586"/>
                <a:gd name="connsiteY56" fmla="*/ 6462240 h 6858001"/>
                <a:gd name="connsiteX57" fmla="*/ 1739000 w 6264586"/>
                <a:gd name="connsiteY57" fmla="*/ 6737335 h 6858001"/>
                <a:gd name="connsiteX58" fmla="*/ 1866801 w 6264586"/>
                <a:gd name="connsiteY58" fmla="*/ 6858001 h 6858001"/>
                <a:gd name="connsiteX59" fmla="*/ 1144149 w 6264586"/>
                <a:gd name="connsiteY59" fmla="*/ 6858001 h 6858001"/>
                <a:gd name="connsiteX60" fmla="*/ 1058349 w 6264586"/>
                <a:gd name="connsiteY60" fmla="*/ 6766452 h 6858001"/>
                <a:gd name="connsiteX61" fmla="*/ 580309 w 6264586"/>
                <a:gd name="connsiteY61" fmla="*/ 6105000 h 6858001"/>
                <a:gd name="connsiteX62" fmla="*/ 1 w 6264586"/>
                <a:gd name="connsiteY62" fmla="*/ 3960094 h 6858001"/>
                <a:gd name="connsiteX63" fmla="*/ 2599292 w 6264586"/>
                <a:gd name="connsiteY63" fmla="*/ 37050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6264586" h="6858001">
                  <a:moveTo>
                    <a:pt x="6264586" y="6646464"/>
                  </a:moveTo>
                  <a:lnTo>
                    <a:pt x="6264586" y="6858001"/>
                  </a:lnTo>
                  <a:lnTo>
                    <a:pt x="5997170" y="6858001"/>
                  </a:lnTo>
                  <a:lnTo>
                    <a:pt x="6121512" y="6761029"/>
                  </a:lnTo>
                  <a:close/>
                  <a:moveTo>
                    <a:pt x="2693206" y="0"/>
                  </a:moveTo>
                  <a:lnTo>
                    <a:pt x="5872285" y="0"/>
                  </a:lnTo>
                  <a:lnTo>
                    <a:pt x="6024875" y="68385"/>
                  </a:lnTo>
                  <a:cubicBezTo>
                    <a:pt x="6086250" y="97989"/>
                    <a:pt x="6146793" y="129318"/>
                    <a:pt x="6206432" y="162336"/>
                  </a:cubicBezTo>
                  <a:lnTo>
                    <a:pt x="6264586" y="196704"/>
                  </a:lnTo>
                  <a:lnTo>
                    <a:pt x="6264586" y="537242"/>
                  </a:lnTo>
                  <a:lnTo>
                    <a:pt x="6230189" y="517260"/>
                  </a:lnTo>
                  <a:cubicBezTo>
                    <a:pt x="6012226" y="399931"/>
                    <a:pt x="5780573" y="310008"/>
                    <a:pt x="5540536" y="249543"/>
                  </a:cubicBezTo>
                  <a:cubicBezTo>
                    <a:pt x="5421375" y="219324"/>
                    <a:pt x="5300641" y="195644"/>
                    <a:pt x="5178896" y="178606"/>
                  </a:cubicBezTo>
                  <a:cubicBezTo>
                    <a:pt x="5057977" y="161840"/>
                    <a:pt x="4936276" y="151186"/>
                    <a:pt x="4814279" y="146683"/>
                  </a:cubicBezTo>
                  <a:cubicBezTo>
                    <a:pt x="4761501" y="144556"/>
                    <a:pt x="4708015" y="143421"/>
                    <a:pt x="4655095" y="143421"/>
                  </a:cubicBezTo>
                  <a:cubicBezTo>
                    <a:pt x="4462968" y="143573"/>
                    <a:pt x="4271111" y="157799"/>
                    <a:pt x="4081069" y="185983"/>
                  </a:cubicBezTo>
                  <a:cubicBezTo>
                    <a:pt x="3956361" y="205703"/>
                    <a:pt x="3835058" y="229396"/>
                    <a:pt x="3720566" y="256921"/>
                  </a:cubicBezTo>
                  <a:cubicBezTo>
                    <a:pt x="3596708" y="286714"/>
                    <a:pt x="3477677" y="320905"/>
                    <a:pt x="3365879" y="357651"/>
                  </a:cubicBezTo>
                  <a:cubicBezTo>
                    <a:pt x="3249257" y="395958"/>
                    <a:pt x="3133487" y="438945"/>
                    <a:pt x="3020555" y="486190"/>
                  </a:cubicBezTo>
                  <a:cubicBezTo>
                    <a:pt x="2907623" y="533434"/>
                    <a:pt x="2794832" y="585786"/>
                    <a:pt x="2685163" y="641542"/>
                  </a:cubicBezTo>
                  <a:cubicBezTo>
                    <a:pt x="2463995" y="754348"/>
                    <a:pt x="2250998" y="882488"/>
                    <a:pt x="2047720" y="1025030"/>
                  </a:cubicBezTo>
                  <a:cubicBezTo>
                    <a:pt x="2006151" y="1054399"/>
                    <a:pt x="1951528" y="1093415"/>
                    <a:pt x="1897333" y="1134983"/>
                  </a:cubicBezTo>
                  <a:cubicBezTo>
                    <a:pt x="1876761" y="1150164"/>
                    <a:pt x="1855905" y="1166479"/>
                    <a:pt x="1835758" y="1182227"/>
                  </a:cubicBezTo>
                  <a:lnTo>
                    <a:pt x="1823273" y="1192016"/>
                  </a:lnTo>
                  <a:cubicBezTo>
                    <a:pt x="1797027" y="1211879"/>
                    <a:pt x="1772057" y="1232309"/>
                    <a:pt x="1750918" y="1249760"/>
                  </a:cubicBezTo>
                  <a:cubicBezTo>
                    <a:pt x="1645931" y="1335737"/>
                    <a:pt x="1554422" y="1416605"/>
                    <a:pt x="1469297" y="1496906"/>
                  </a:cubicBezTo>
                  <a:cubicBezTo>
                    <a:pt x="1286595" y="1668957"/>
                    <a:pt x="1118818" y="1856190"/>
                    <a:pt x="967769" y="2056602"/>
                  </a:cubicBezTo>
                  <a:cubicBezTo>
                    <a:pt x="890731" y="2159603"/>
                    <a:pt x="818800" y="2264590"/>
                    <a:pt x="754105" y="2368727"/>
                  </a:cubicBezTo>
                  <a:cubicBezTo>
                    <a:pt x="681749" y="2488328"/>
                    <a:pt x="622304" y="2596720"/>
                    <a:pt x="572364" y="2701140"/>
                  </a:cubicBezTo>
                  <a:cubicBezTo>
                    <a:pt x="557609" y="2730507"/>
                    <a:pt x="543989" y="2760443"/>
                    <a:pt x="532497" y="2786265"/>
                  </a:cubicBezTo>
                  <a:lnTo>
                    <a:pt x="512918" y="2828827"/>
                  </a:lnTo>
                  <a:lnTo>
                    <a:pt x="494475" y="2872240"/>
                  </a:lnTo>
                  <a:lnTo>
                    <a:pt x="491637" y="2878908"/>
                  </a:lnTo>
                  <a:cubicBezTo>
                    <a:pt x="480146" y="2906575"/>
                    <a:pt x="469220" y="2932821"/>
                    <a:pt x="459290" y="2959635"/>
                  </a:cubicBezTo>
                  <a:cubicBezTo>
                    <a:pt x="455176" y="2970559"/>
                    <a:pt x="451060" y="2981484"/>
                    <a:pt x="446805" y="2992408"/>
                  </a:cubicBezTo>
                  <a:cubicBezTo>
                    <a:pt x="439427" y="3012412"/>
                    <a:pt x="432333" y="3030572"/>
                    <a:pt x="426090" y="3049158"/>
                  </a:cubicBezTo>
                  <a:lnTo>
                    <a:pt x="426090" y="3049867"/>
                  </a:lnTo>
                  <a:cubicBezTo>
                    <a:pt x="383010" y="3169099"/>
                    <a:pt x="346959" y="3290756"/>
                    <a:pt x="318124" y="3414202"/>
                  </a:cubicBezTo>
                  <a:cubicBezTo>
                    <a:pt x="260107" y="3661703"/>
                    <a:pt x="230780" y="3915049"/>
                    <a:pt x="230729" y="4169260"/>
                  </a:cubicBezTo>
                  <a:cubicBezTo>
                    <a:pt x="231621" y="4295173"/>
                    <a:pt x="244398" y="4420719"/>
                    <a:pt x="268893" y="4544236"/>
                  </a:cubicBezTo>
                  <a:cubicBezTo>
                    <a:pt x="293708" y="4666304"/>
                    <a:pt x="330882" y="4785521"/>
                    <a:pt x="379840" y="4900056"/>
                  </a:cubicBezTo>
                  <a:cubicBezTo>
                    <a:pt x="387926" y="4919919"/>
                    <a:pt x="397006" y="4939498"/>
                    <a:pt x="406512" y="4960211"/>
                  </a:cubicBezTo>
                  <a:cubicBezTo>
                    <a:pt x="410343" y="4968299"/>
                    <a:pt x="414173" y="4976385"/>
                    <a:pt x="417862" y="4984613"/>
                  </a:cubicBezTo>
                  <a:lnTo>
                    <a:pt x="428077" y="5005043"/>
                  </a:lnTo>
                  <a:cubicBezTo>
                    <a:pt x="438860" y="5026751"/>
                    <a:pt x="449075" y="5047181"/>
                    <a:pt x="460140" y="5067327"/>
                  </a:cubicBezTo>
                  <a:cubicBezTo>
                    <a:pt x="485536" y="5116273"/>
                    <a:pt x="514763" y="5165789"/>
                    <a:pt x="555197" y="5229773"/>
                  </a:cubicBezTo>
                  <a:cubicBezTo>
                    <a:pt x="586836" y="5280282"/>
                    <a:pt x="620318" y="5329511"/>
                    <a:pt x="660611" y="5387396"/>
                  </a:cubicBezTo>
                  <a:cubicBezTo>
                    <a:pt x="698065" y="5440741"/>
                    <a:pt x="737223" y="5493094"/>
                    <a:pt x="774110" y="5542182"/>
                  </a:cubicBezTo>
                  <a:cubicBezTo>
                    <a:pt x="821070" y="5604324"/>
                    <a:pt x="870301" y="5667173"/>
                    <a:pt x="917829" y="5727896"/>
                  </a:cubicBezTo>
                  <a:cubicBezTo>
                    <a:pt x="949042" y="5767762"/>
                    <a:pt x="979828" y="5807063"/>
                    <a:pt x="1012885" y="5849767"/>
                  </a:cubicBezTo>
                  <a:cubicBezTo>
                    <a:pt x="1045942" y="5892471"/>
                    <a:pt x="1089497" y="5948796"/>
                    <a:pt x="1133053" y="6006822"/>
                  </a:cubicBezTo>
                  <a:cubicBezTo>
                    <a:pt x="1153624" y="6034345"/>
                    <a:pt x="1175332" y="6063998"/>
                    <a:pt x="1194343" y="6090245"/>
                  </a:cubicBezTo>
                  <a:cubicBezTo>
                    <a:pt x="1213355" y="6116491"/>
                    <a:pt x="1231372" y="6141178"/>
                    <a:pt x="1249390" y="6165155"/>
                  </a:cubicBezTo>
                  <a:cubicBezTo>
                    <a:pt x="1280461" y="6208000"/>
                    <a:pt x="1313659" y="6250847"/>
                    <a:pt x="1345724" y="6292132"/>
                  </a:cubicBezTo>
                  <a:lnTo>
                    <a:pt x="1364310" y="6316251"/>
                  </a:lnTo>
                  <a:lnTo>
                    <a:pt x="1373673" y="6327885"/>
                  </a:lnTo>
                  <a:cubicBezTo>
                    <a:pt x="1409566" y="6372433"/>
                    <a:pt x="1446738" y="6418542"/>
                    <a:pt x="1484619" y="6462240"/>
                  </a:cubicBezTo>
                  <a:cubicBezTo>
                    <a:pt x="1567899" y="6559850"/>
                    <a:pt x="1653876" y="6652211"/>
                    <a:pt x="1739000" y="6737335"/>
                  </a:cubicBezTo>
                  <a:lnTo>
                    <a:pt x="1866801" y="6858001"/>
                  </a:lnTo>
                  <a:lnTo>
                    <a:pt x="1144149" y="6858001"/>
                  </a:lnTo>
                  <a:lnTo>
                    <a:pt x="1058349" y="6766452"/>
                  </a:lnTo>
                  <a:cubicBezTo>
                    <a:pt x="878978" y="6562465"/>
                    <a:pt x="718756" y="6341104"/>
                    <a:pt x="580309" y="6105000"/>
                  </a:cubicBezTo>
                  <a:cubicBezTo>
                    <a:pt x="200401" y="5454007"/>
                    <a:pt x="146" y="4713831"/>
                    <a:pt x="1" y="3960094"/>
                  </a:cubicBezTo>
                  <a:cubicBezTo>
                    <a:pt x="-335" y="2196754"/>
                    <a:pt x="1071479" y="683605"/>
                    <a:pt x="2599292" y="3705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3309918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4EF35FA1-D04B-D882-DFBA-EC6F7A6C4709}"/>
              </a:ext>
            </a:extLst>
          </p:cNvPr>
          <p:cNvGrpSpPr/>
          <p:nvPr/>
        </p:nvGrpSpPr>
        <p:grpSpPr>
          <a:xfrm>
            <a:off x="5836739" y="2068286"/>
            <a:ext cx="5166540" cy="4789714"/>
            <a:chOff x="5718397" y="2068283"/>
            <a:chExt cx="5166540" cy="4789714"/>
          </a:xfrm>
        </p:grpSpPr>
        <p:sp>
          <p:nvSpPr>
            <p:cNvPr id="8" name="Isosceles Triangle 7">
              <a:extLst>
                <a:ext uri="{FF2B5EF4-FFF2-40B4-BE49-F238E27FC236}">
                  <a16:creationId xmlns:a16="http://schemas.microsoft.com/office/drawing/2014/main" id="{4EE7985C-8E14-EDBE-C56F-EA188038F9AB}"/>
                </a:ext>
              </a:extLst>
            </p:cNvPr>
            <p:cNvSpPr/>
            <p:nvPr/>
          </p:nvSpPr>
          <p:spPr>
            <a:xfrm rot="10800000">
              <a:off x="5718397" y="4866931"/>
              <a:ext cx="5166540" cy="1991066"/>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38F16E8E-D6AB-95DF-FE53-CC4BF714BEB4}"/>
                </a:ext>
              </a:extLst>
            </p:cNvPr>
            <p:cNvSpPr/>
            <p:nvPr/>
          </p:nvSpPr>
          <p:spPr>
            <a:xfrm>
              <a:off x="5718397" y="2068283"/>
              <a:ext cx="5166540" cy="279865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CHINTHAPALLY MADAN – 700760187 </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TEJA SAI REDDY JAMMALA – 700758483</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BALE SAI NAVEEN – 700759922</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DEVARAM SAI KIRAN REDDY – 700758953</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NAVYA TALATAM - 700760004</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MUCHA RAVITEJA REDDY – 700746130</a:t>
              </a:r>
            </a:p>
            <a:p>
              <a:pPr marL="0" marR="0">
                <a:lnSpc>
                  <a:spcPct val="107000"/>
                </a:lnSpc>
                <a:spcBef>
                  <a:spcPts val="0"/>
                </a:spcBef>
                <a:spcAft>
                  <a:spcPts val="800"/>
                </a:spcAft>
              </a:pPr>
              <a:r>
                <a:rPr lang="en-US" sz="16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GANTA NANDU – 700760241</a:t>
              </a:r>
            </a:p>
          </p:txBody>
        </p:sp>
      </p:grpSp>
      <p:grpSp>
        <p:nvGrpSpPr>
          <p:cNvPr id="7" name="Group 6">
            <a:extLst>
              <a:ext uri="{FF2B5EF4-FFF2-40B4-BE49-F238E27FC236}">
                <a16:creationId xmlns:a16="http://schemas.microsoft.com/office/drawing/2014/main" id="{F0E41844-B9E3-A21C-B2BA-6AADBA89D907}"/>
              </a:ext>
            </a:extLst>
          </p:cNvPr>
          <p:cNvGrpSpPr/>
          <p:nvPr/>
        </p:nvGrpSpPr>
        <p:grpSpPr>
          <a:xfrm>
            <a:off x="1188717" y="2082800"/>
            <a:ext cx="4439922" cy="4789713"/>
            <a:chOff x="1188716" y="2164080"/>
            <a:chExt cx="4439922" cy="3735974"/>
          </a:xfrm>
        </p:grpSpPr>
        <p:sp>
          <p:nvSpPr>
            <p:cNvPr id="4" name="Rectangle 3">
              <a:extLst>
                <a:ext uri="{FF2B5EF4-FFF2-40B4-BE49-F238E27FC236}">
                  <a16:creationId xmlns:a16="http://schemas.microsoft.com/office/drawing/2014/main" id="{554B297C-15D4-AF5E-2AD9-30CD6813726A}"/>
                </a:ext>
              </a:extLst>
            </p:cNvPr>
            <p:cNvSpPr/>
            <p:nvPr/>
          </p:nvSpPr>
          <p:spPr>
            <a:xfrm>
              <a:off x="1188719" y="2164080"/>
              <a:ext cx="4439919" cy="2182949"/>
            </a:xfrm>
            <a:prstGeom prst="rect">
              <a:avLst/>
            </a:prstGeom>
            <a:solidFill>
              <a:schemeClr val="accent1"/>
            </a:solidFill>
            <a:ln>
              <a:noFill/>
            </a:ln>
            <a:effectLst>
              <a:outerShdw dist="50800" dir="3360000" sx="1000" sy="1000" algn="ctr" rotWithShape="0">
                <a:srgbClr val="000000">
                  <a:alpha val="43137"/>
                </a:srgbClr>
              </a:outerShdw>
              <a:reflection blurRad="88900" stA="45000" endPos="0" dir="5400000" sy="-100000" algn="bl" rotWithShape="0"/>
              <a:softEdge rad="0"/>
            </a:effectLst>
            <a:scene3d>
              <a:camera prst="orthographicFront"/>
              <a:lightRig rig="threePt" dir="t"/>
            </a:scene3d>
            <a:sp3d extrusionH="76200">
              <a:extrusionClr>
                <a:schemeClr val="bg1">
                  <a:lumMod val="95000"/>
                </a:schemeClr>
              </a:extrusionClr>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ctr">
                <a:lnSpc>
                  <a:spcPct val="107000"/>
                </a:lnSpc>
                <a:spcBef>
                  <a:spcPts val="0"/>
                </a:spcBef>
                <a:spcAft>
                  <a:spcPts val="800"/>
                </a:spcAft>
              </a:pPr>
              <a:r>
                <a:rPr lang="en-US" sz="2400" b="1"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Topic</a:t>
              </a:r>
            </a:p>
            <a:p>
              <a:pPr marL="0" marR="0" algn="ctr">
                <a:lnSpc>
                  <a:spcPct val="107000"/>
                </a:lnSpc>
                <a:spcBef>
                  <a:spcPts val="0"/>
                </a:spcBef>
                <a:spcAft>
                  <a:spcPts val="800"/>
                </a:spcAft>
              </a:pPr>
              <a:r>
                <a:rPr lang="en-US" sz="24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rPr>
                <a:t> Artificial Intelligence: Implication for Cybersecurity</a:t>
              </a:r>
            </a:p>
            <a:p>
              <a:pPr algn="ctr">
                <a:lnSpc>
                  <a:spcPct val="107000"/>
                </a:lnSpc>
                <a:spcAft>
                  <a:spcPts val="800"/>
                </a:spcAft>
              </a:pPr>
              <a:r>
                <a:rPr lang="en-US" dirty="0">
                  <a:latin typeface="Montserrat" panose="00000500000000000000" pitchFamily="2" charset="0"/>
                  <a:hlinkClick r:id="rId2">
                    <a:extLst>
                      <a:ext uri="{A12FA001-AC4F-418D-AE19-62706E023703}">
                        <ahyp:hlinkClr xmlns:ahyp="http://schemas.microsoft.com/office/drawing/2018/hyperlinkcolor" val="tx"/>
                      </a:ext>
                    </a:extLst>
                  </a:hlinkClick>
                </a:rPr>
                <a:t>Dr. Yvonne </a:t>
              </a:r>
              <a:r>
                <a:rPr lang="en-US" dirty="0" err="1">
                  <a:latin typeface="Montserrat" panose="00000500000000000000" pitchFamily="2" charset="0"/>
                  <a:hlinkClick r:id="rId2">
                    <a:extLst>
                      <a:ext uri="{A12FA001-AC4F-418D-AE19-62706E023703}">
                        <ahyp:hlinkClr xmlns:ahyp="http://schemas.microsoft.com/office/drawing/2018/hyperlinkcolor" val="tx"/>
                      </a:ext>
                    </a:extLst>
                  </a:hlinkClick>
                </a:rPr>
                <a:t>Kamenge</a:t>
              </a:r>
              <a:endParaRPr lang="en-US" dirty="0">
                <a:latin typeface="Montserrat" panose="00000500000000000000" pitchFamily="2" charset="0"/>
              </a:endParaRPr>
            </a:p>
            <a:p>
              <a:pPr marL="0" marR="0" algn="ctr">
                <a:lnSpc>
                  <a:spcPct val="107000"/>
                </a:lnSpc>
                <a:spcBef>
                  <a:spcPts val="0"/>
                </a:spcBef>
                <a:spcAft>
                  <a:spcPts val="800"/>
                </a:spcAft>
              </a:pPr>
              <a:endParaRPr lang="en-US" sz="2400" kern="100" dirty="0">
                <a:solidFill>
                  <a:schemeClr val="bg1">
                    <a:lumMod val="95000"/>
                  </a:schemeClr>
                </a:solidFill>
                <a:effectLst/>
                <a:latin typeface="Montserrat" panose="00000500000000000000" pitchFamily="2" charset="0"/>
                <a:ea typeface="Calibri" panose="020F0502020204030204" pitchFamily="34" charset="0"/>
                <a:cs typeface="Times New Roman" panose="02020603050405020304" pitchFamily="18" charset="0"/>
              </a:endParaRPr>
            </a:p>
          </p:txBody>
        </p:sp>
        <p:sp>
          <p:nvSpPr>
            <p:cNvPr id="3" name="Isosceles Triangle 2">
              <a:extLst>
                <a:ext uri="{FF2B5EF4-FFF2-40B4-BE49-F238E27FC236}">
                  <a16:creationId xmlns:a16="http://schemas.microsoft.com/office/drawing/2014/main" id="{B312A6A9-B134-30F1-7CC9-569EC1A9C024}"/>
                </a:ext>
              </a:extLst>
            </p:cNvPr>
            <p:cNvSpPr/>
            <p:nvPr/>
          </p:nvSpPr>
          <p:spPr>
            <a:xfrm rot="10800000">
              <a:off x="1188716" y="4347025"/>
              <a:ext cx="4439919" cy="1553029"/>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Rectangle 1">
            <a:extLst>
              <a:ext uri="{FF2B5EF4-FFF2-40B4-BE49-F238E27FC236}">
                <a16:creationId xmlns:a16="http://schemas.microsoft.com/office/drawing/2014/main" id="{66A4A316-69F1-9124-DB7C-713D7A6DCB3D}"/>
              </a:ext>
            </a:extLst>
          </p:cNvPr>
          <p:cNvSpPr/>
          <p:nvPr/>
        </p:nvSpPr>
        <p:spPr>
          <a:xfrm>
            <a:off x="1188717" y="508000"/>
            <a:ext cx="9814560" cy="157480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Montserrat" panose="00000500000000000000" pitchFamily="2" charset="0"/>
              </a:rPr>
              <a:t>INTRODUCTION TO INFORMATION ASSURANCE</a:t>
            </a:r>
          </a:p>
          <a:p>
            <a:pPr algn="ctr"/>
            <a:endParaRPr lang="en-US" sz="2800" dirty="0">
              <a:latin typeface="Montserrat" panose="00000500000000000000" pitchFamily="2" charset="0"/>
            </a:endParaRPr>
          </a:p>
          <a:p>
            <a:pPr algn="ctr"/>
            <a:r>
              <a:rPr lang="en-US" sz="2800" dirty="0">
                <a:latin typeface="Montserrat" panose="00000500000000000000" pitchFamily="2" charset="0"/>
              </a:rPr>
              <a:t>FINAL PROJECT</a:t>
            </a:r>
          </a:p>
        </p:txBody>
      </p:sp>
    </p:spTree>
    <p:extLst>
      <p:ext uri="{BB962C8B-B14F-4D97-AF65-F5344CB8AC3E}">
        <p14:creationId xmlns:p14="http://schemas.microsoft.com/office/powerpoint/2010/main" val="8571848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B3809106-0361-76C5-779A-3EAE60BF054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98640"/>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5B33948A-2F10-E9CF-203A-99BE574DFC3F}"/>
              </a:ext>
            </a:extLst>
          </p:cNvPr>
          <p:cNvSpPr/>
          <p:nvPr/>
        </p:nvSpPr>
        <p:spPr>
          <a:xfrm>
            <a:off x="6904446" y="3169557"/>
            <a:ext cx="5018314" cy="112304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000" dirty="0">
              <a:latin typeface="Montserrat" panose="00000500000000000000" pitchFamily="2" charset="0"/>
            </a:endParaRPr>
          </a:p>
        </p:txBody>
      </p:sp>
      <p:sp>
        <p:nvSpPr>
          <p:cNvPr id="4" name="Rectangle 3">
            <a:extLst>
              <a:ext uri="{FF2B5EF4-FFF2-40B4-BE49-F238E27FC236}">
                <a16:creationId xmlns:a16="http://schemas.microsoft.com/office/drawing/2014/main" id="{68336620-5F88-0E83-5B55-6D63E39B9F37}"/>
              </a:ext>
            </a:extLst>
          </p:cNvPr>
          <p:cNvSpPr/>
          <p:nvPr/>
        </p:nvSpPr>
        <p:spPr>
          <a:xfrm>
            <a:off x="6977743" y="3048000"/>
            <a:ext cx="4871720" cy="1244600"/>
          </a:xfrm>
          <a:prstGeom prst="rect">
            <a:avLst/>
          </a:prstGeom>
          <a:noFill/>
          <a:ln>
            <a:noFill/>
          </a:ln>
          <a:effectLst>
            <a:outerShdw blurRad="50800" dist="25400" dir="5400000" sx="76000" sy="76000" algn="ctr" rotWithShape="0">
              <a:srgbClr val="000000"/>
            </a:outerShdw>
          </a:effectLst>
          <a:scene3d>
            <a:camera prst="orthographicFront">
              <a:rot lat="0" lon="20999997" rev="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dirty="0">
                <a:solidFill>
                  <a:schemeClr val="tx1">
                    <a:lumMod val="95000"/>
                    <a:lumOff val="5000"/>
                  </a:schemeClr>
                </a:solidFill>
                <a:effectLst/>
                <a:latin typeface="Montserrat" panose="00000500000000000000" pitchFamily="2" charset="0"/>
              </a:rPr>
              <a:t>AI is about using problem-solving and learning to imitate human-like decision-making and emotions in complex tasks.</a:t>
            </a:r>
          </a:p>
        </p:txBody>
      </p:sp>
    </p:spTree>
    <p:extLst>
      <p:ext uri="{BB962C8B-B14F-4D97-AF65-F5344CB8AC3E}">
        <p14:creationId xmlns:p14="http://schemas.microsoft.com/office/powerpoint/2010/main" val="7525625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2C017FC-F548-8C0E-9495-C1B7EBE6BC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4202" y="0"/>
            <a:ext cx="8397798" cy="6858000"/>
          </a:xfrm>
          <a:prstGeom prst="rect">
            <a:avLst/>
          </a:prstGeom>
          <a:noFill/>
          <a:ln>
            <a:solidFill>
              <a:schemeClr val="accent1">
                <a:shade val="15000"/>
              </a:schemeClr>
            </a:solidFill>
          </a:ln>
          <a:extLst>
            <a:ext uri="{909E8E84-426E-40DD-AFC4-6F175D3DCCD1}">
              <a14:hiddenFill xmlns:a14="http://schemas.microsoft.com/office/drawing/2010/main">
                <a:solidFill>
                  <a:srgbClr val="FFFFFF"/>
                </a:solidFill>
              </a14:hiddenFill>
            </a:ext>
          </a:extLst>
        </p:spPr>
      </p:pic>
      <p:grpSp>
        <p:nvGrpSpPr>
          <p:cNvPr id="24" name="Group 23">
            <a:extLst>
              <a:ext uri="{FF2B5EF4-FFF2-40B4-BE49-F238E27FC236}">
                <a16:creationId xmlns:a16="http://schemas.microsoft.com/office/drawing/2014/main" id="{4D09851E-D49C-783B-4FE5-9F8E5117BE4C}"/>
              </a:ext>
            </a:extLst>
          </p:cNvPr>
          <p:cNvGrpSpPr/>
          <p:nvPr/>
        </p:nvGrpSpPr>
        <p:grpSpPr>
          <a:xfrm>
            <a:off x="904828" y="-10160"/>
            <a:ext cx="3251200" cy="6868160"/>
            <a:chOff x="6285409" y="-20320"/>
            <a:chExt cx="3251200" cy="6858000"/>
          </a:xfrm>
        </p:grpSpPr>
        <p:grpSp>
          <p:nvGrpSpPr>
            <p:cNvPr id="22" name="Group 21">
              <a:extLst>
                <a:ext uri="{FF2B5EF4-FFF2-40B4-BE49-F238E27FC236}">
                  <a16:creationId xmlns:a16="http://schemas.microsoft.com/office/drawing/2014/main" id="{C4E87D03-BD5F-76DF-6646-27FC167F15AE}"/>
                </a:ext>
              </a:extLst>
            </p:cNvPr>
            <p:cNvGrpSpPr/>
            <p:nvPr/>
          </p:nvGrpSpPr>
          <p:grpSpPr>
            <a:xfrm>
              <a:off x="6285409" y="-20320"/>
              <a:ext cx="2966720" cy="6858000"/>
              <a:chOff x="13173165" y="-20320"/>
              <a:chExt cx="2875280" cy="6858000"/>
            </a:xfrm>
          </p:grpSpPr>
          <p:sp>
            <p:nvSpPr>
              <p:cNvPr id="7" name="Rectangle 6">
                <a:extLst>
                  <a:ext uri="{FF2B5EF4-FFF2-40B4-BE49-F238E27FC236}">
                    <a16:creationId xmlns:a16="http://schemas.microsoft.com/office/drawing/2014/main" id="{50FE4339-A719-7668-7A9C-2178B0DB1A33}"/>
                  </a:ext>
                </a:extLst>
              </p:cNvPr>
              <p:cNvSpPr/>
              <p:nvPr/>
            </p:nvSpPr>
            <p:spPr>
              <a:xfrm>
                <a:off x="13173165" y="-20320"/>
                <a:ext cx="2875280" cy="68580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EEEFFF8-A59C-A121-673F-AFCDFCCFC7B8}"/>
                  </a:ext>
                </a:extLst>
              </p:cNvPr>
              <p:cNvSpPr/>
              <p:nvPr/>
            </p:nvSpPr>
            <p:spPr>
              <a:xfrm>
                <a:off x="13366361" y="1503680"/>
                <a:ext cx="2479040" cy="291592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Montserrat" panose="00000500000000000000" pitchFamily="2" charset="0"/>
                    <a:ea typeface="ADLaM Display" panose="02010000000000000000" pitchFamily="2" charset="0"/>
                    <a:cs typeface="ADLaM Display" panose="02010000000000000000" pitchFamily="2" charset="0"/>
                  </a:rPr>
                  <a:t>Predictive Analytics</a:t>
                </a:r>
              </a:p>
            </p:txBody>
          </p:sp>
        </p:grpSp>
        <p:sp>
          <p:nvSpPr>
            <p:cNvPr id="23" name="Isosceles Triangle 22">
              <a:extLst>
                <a:ext uri="{FF2B5EF4-FFF2-40B4-BE49-F238E27FC236}">
                  <a16:creationId xmlns:a16="http://schemas.microsoft.com/office/drawing/2014/main" id="{3E498CF9-D454-F986-A709-60189EB082F9}"/>
                </a:ext>
              </a:extLst>
            </p:cNvPr>
            <p:cNvSpPr/>
            <p:nvPr/>
          </p:nvSpPr>
          <p:spPr>
            <a:xfrm rot="5400000">
              <a:off x="8863509" y="525780"/>
              <a:ext cx="1056640" cy="289560"/>
            </a:xfrm>
            <a:prstGeom prst="triangle">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76FCD65D-F075-ABB8-5CEE-0E01E54CA730}"/>
              </a:ext>
            </a:extLst>
          </p:cNvPr>
          <p:cNvGrpSpPr/>
          <p:nvPr/>
        </p:nvGrpSpPr>
        <p:grpSpPr>
          <a:xfrm>
            <a:off x="475742" y="-10160"/>
            <a:ext cx="3393440" cy="6858000"/>
            <a:chOff x="6197600" y="0"/>
            <a:chExt cx="3393440" cy="6858000"/>
          </a:xfrm>
        </p:grpSpPr>
        <p:sp>
          <p:nvSpPr>
            <p:cNvPr id="6" name="Rectangle 5">
              <a:extLst>
                <a:ext uri="{FF2B5EF4-FFF2-40B4-BE49-F238E27FC236}">
                  <a16:creationId xmlns:a16="http://schemas.microsoft.com/office/drawing/2014/main" id="{04831F1B-7DF2-2212-E6CF-C1C3A65A2016}"/>
                </a:ext>
              </a:extLst>
            </p:cNvPr>
            <p:cNvSpPr/>
            <p:nvPr/>
          </p:nvSpPr>
          <p:spPr>
            <a:xfrm>
              <a:off x="6197600" y="0"/>
              <a:ext cx="3119120" cy="685800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B8325A6-BA97-A38D-D125-D43E25430AAB}"/>
                </a:ext>
              </a:extLst>
            </p:cNvPr>
            <p:cNvSpPr/>
            <p:nvPr/>
          </p:nvSpPr>
          <p:spPr>
            <a:xfrm>
              <a:off x="6451600" y="1645920"/>
              <a:ext cx="2611120" cy="291592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Montserrat" panose="00000500000000000000" pitchFamily="2" charset="0"/>
                  <a:ea typeface="ADLaM Display" panose="02010000000000000000" pitchFamily="2" charset="0"/>
                  <a:cs typeface="ADLaM Display" panose="02010000000000000000" pitchFamily="2" charset="0"/>
                </a:rPr>
                <a:t>Natural language processing (NLP)</a:t>
              </a:r>
              <a:endParaRPr lang="en-US" sz="2800" dirty="0"/>
            </a:p>
          </p:txBody>
        </p:sp>
        <p:sp>
          <p:nvSpPr>
            <p:cNvPr id="15" name="Isosceles Triangle 14">
              <a:extLst>
                <a:ext uri="{FF2B5EF4-FFF2-40B4-BE49-F238E27FC236}">
                  <a16:creationId xmlns:a16="http://schemas.microsoft.com/office/drawing/2014/main" id="{7A87ADBC-8AB6-DCC6-4411-DEEFD4FBEA45}"/>
                </a:ext>
              </a:extLst>
            </p:cNvPr>
            <p:cNvSpPr/>
            <p:nvPr/>
          </p:nvSpPr>
          <p:spPr>
            <a:xfrm rot="5400000">
              <a:off x="8879840" y="599440"/>
              <a:ext cx="1148080" cy="274320"/>
            </a:xfrm>
            <a:prstGeom prst="triangle">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C64CCED5-9D30-9319-2BE1-B775B7B407DD}"/>
              </a:ext>
            </a:extLst>
          </p:cNvPr>
          <p:cNvGrpSpPr/>
          <p:nvPr/>
        </p:nvGrpSpPr>
        <p:grpSpPr>
          <a:xfrm>
            <a:off x="208548" y="-10160"/>
            <a:ext cx="3385362" cy="6858000"/>
            <a:chOff x="3015438" y="-10160"/>
            <a:chExt cx="3385362" cy="6858000"/>
          </a:xfrm>
        </p:grpSpPr>
        <p:sp>
          <p:nvSpPr>
            <p:cNvPr id="5" name="Rectangle 4">
              <a:extLst>
                <a:ext uri="{FF2B5EF4-FFF2-40B4-BE49-F238E27FC236}">
                  <a16:creationId xmlns:a16="http://schemas.microsoft.com/office/drawing/2014/main" id="{A566E3DA-998D-B907-636D-FBCB0DE2A2BE}"/>
                </a:ext>
              </a:extLst>
            </p:cNvPr>
            <p:cNvSpPr/>
            <p:nvPr/>
          </p:nvSpPr>
          <p:spPr>
            <a:xfrm>
              <a:off x="3015438" y="-10160"/>
              <a:ext cx="311912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78A8B70-FA50-ECDA-44C3-A3196E923A88}"/>
                </a:ext>
              </a:extLst>
            </p:cNvPr>
            <p:cNvSpPr/>
            <p:nvPr/>
          </p:nvSpPr>
          <p:spPr>
            <a:xfrm>
              <a:off x="3261360" y="1666240"/>
              <a:ext cx="2611120" cy="291592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Montserrat" panose="00000500000000000000" pitchFamily="2" charset="0"/>
                  <a:ea typeface="ADLaM Display" panose="02010000000000000000" pitchFamily="2" charset="0"/>
                  <a:cs typeface="ADLaM Display" panose="02010000000000000000" pitchFamily="2" charset="0"/>
                </a:rPr>
                <a:t>Deep learning and Neural networks </a:t>
              </a:r>
            </a:p>
          </p:txBody>
        </p:sp>
        <p:sp>
          <p:nvSpPr>
            <p:cNvPr id="16" name="Isosceles Triangle 15">
              <a:extLst>
                <a:ext uri="{FF2B5EF4-FFF2-40B4-BE49-F238E27FC236}">
                  <a16:creationId xmlns:a16="http://schemas.microsoft.com/office/drawing/2014/main" id="{8B844EB8-95E6-A026-1EAE-4A31DCA463FD}"/>
                </a:ext>
              </a:extLst>
            </p:cNvPr>
            <p:cNvSpPr/>
            <p:nvPr/>
          </p:nvSpPr>
          <p:spPr>
            <a:xfrm rot="5400000">
              <a:off x="5689600" y="619760"/>
              <a:ext cx="1148080" cy="274320"/>
            </a:xfrm>
            <a:prstGeom prst="triangle">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08963173-B34E-D59A-4B0B-88B54889BBDE}"/>
              </a:ext>
            </a:extLst>
          </p:cNvPr>
          <p:cNvGrpSpPr/>
          <p:nvPr/>
        </p:nvGrpSpPr>
        <p:grpSpPr>
          <a:xfrm>
            <a:off x="-39650" y="-10160"/>
            <a:ext cx="3352800" cy="6858000"/>
            <a:chOff x="0" y="0"/>
            <a:chExt cx="3352800" cy="6858000"/>
          </a:xfrm>
        </p:grpSpPr>
        <p:sp>
          <p:nvSpPr>
            <p:cNvPr id="4" name="Rectangle 3">
              <a:extLst>
                <a:ext uri="{FF2B5EF4-FFF2-40B4-BE49-F238E27FC236}">
                  <a16:creationId xmlns:a16="http://schemas.microsoft.com/office/drawing/2014/main" id="{D92ECE95-BEEB-2265-4687-00210ABFB6AB}"/>
                </a:ext>
              </a:extLst>
            </p:cNvPr>
            <p:cNvSpPr/>
            <p:nvPr/>
          </p:nvSpPr>
          <p:spPr>
            <a:xfrm>
              <a:off x="0" y="0"/>
              <a:ext cx="3078480"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3ADB804-96D7-47B2-A2C5-808F5FA202DA}"/>
                </a:ext>
              </a:extLst>
            </p:cNvPr>
            <p:cNvSpPr/>
            <p:nvPr/>
          </p:nvSpPr>
          <p:spPr>
            <a:xfrm>
              <a:off x="146591" y="1767840"/>
              <a:ext cx="2811419" cy="275336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effectLst/>
                  <a:latin typeface="Montserrat" panose="00000500000000000000" pitchFamily="2" charset="0"/>
                  <a:ea typeface="Calibri" panose="020F0502020204030204" pitchFamily="34" charset="0"/>
                </a:rPr>
                <a:t>AI Technologies in Cybersecurity</a:t>
              </a:r>
              <a:endParaRPr lang="en-US" sz="2800" dirty="0">
                <a:latin typeface="Montserrat" panose="00000500000000000000" pitchFamily="2" charset="0"/>
              </a:endParaRPr>
            </a:p>
          </p:txBody>
        </p:sp>
        <p:sp>
          <p:nvSpPr>
            <p:cNvPr id="14" name="Isosceles Triangle 13">
              <a:extLst>
                <a:ext uri="{FF2B5EF4-FFF2-40B4-BE49-F238E27FC236}">
                  <a16:creationId xmlns:a16="http://schemas.microsoft.com/office/drawing/2014/main" id="{3AEA3C22-59BB-69A3-21C3-7E6E1A73B03C}"/>
                </a:ext>
              </a:extLst>
            </p:cNvPr>
            <p:cNvSpPr/>
            <p:nvPr/>
          </p:nvSpPr>
          <p:spPr>
            <a:xfrm rot="5400000">
              <a:off x="2641600" y="599440"/>
              <a:ext cx="1148080" cy="274320"/>
            </a:xfrm>
            <a:prstGeom prst="triangle">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Rectangle 11">
            <a:extLst>
              <a:ext uri="{FF2B5EF4-FFF2-40B4-BE49-F238E27FC236}">
                <a16:creationId xmlns:a16="http://schemas.microsoft.com/office/drawing/2014/main" id="{FD07C966-6378-B31C-D04B-8FBDDBCD5D0F}"/>
              </a:ext>
            </a:extLst>
          </p:cNvPr>
          <p:cNvSpPr/>
          <p:nvPr/>
        </p:nvSpPr>
        <p:spPr>
          <a:xfrm>
            <a:off x="5031870" y="193040"/>
            <a:ext cx="6430388" cy="1691640"/>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sz="2800" dirty="0">
              <a:latin typeface="Montserrat" panose="00000500000000000000" pitchFamily="2" charset="0"/>
            </a:endParaRPr>
          </a:p>
        </p:txBody>
      </p:sp>
    </p:spTree>
    <p:extLst>
      <p:ext uri="{BB962C8B-B14F-4D97-AF65-F5344CB8AC3E}">
        <p14:creationId xmlns:p14="http://schemas.microsoft.com/office/powerpoint/2010/main" val="303833918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4D09851E-D49C-783B-4FE5-9F8E5117BE4C}"/>
              </a:ext>
            </a:extLst>
          </p:cNvPr>
          <p:cNvGrpSpPr/>
          <p:nvPr/>
        </p:nvGrpSpPr>
        <p:grpSpPr>
          <a:xfrm>
            <a:off x="9226233" y="-10160"/>
            <a:ext cx="3251200" cy="6858000"/>
            <a:chOff x="6285409" y="-20320"/>
            <a:chExt cx="3251200" cy="6858000"/>
          </a:xfrm>
        </p:grpSpPr>
        <p:grpSp>
          <p:nvGrpSpPr>
            <p:cNvPr id="22" name="Group 21">
              <a:extLst>
                <a:ext uri="{FF2B5EF4-FFF2-40B4-BE49-F238E27FC236}">
                  <a16:creationId xmlns:a16="http://schemas.microsoft.com/office/drawing/2014/main" id="{C4E87D03-BD5F-76DF-6646-27FC167F15AE}"/>
                </a:ext>
              </a:extLst>
            </p:cNvPr>
            <p:cNvGrpSpPr/>
            <p:nvPr/>
          </p:nvGrpSpPr>
          <p:grpSpPr>
            <a:xfrm>
              <a:off x="6285409" y="-20320"/>
              <a:ext cx="2966720" cy="6858000"/>
              <a:chOff x="13173165" y="-20320"/>
              <a:chExt cx="2875280" cy="6858000"/>
            </a:xfrm>
          </p:grpSpPr>
          <p:sp>
            <p:nvSpPr>
              <p:cNvPr id="7" name="Rectangle 6">
                <a:extLst>
                  <a:ext uri="{FF2B5EF4-FFF2-40B4-BE49-F238E27FC236}">
                    <a16:creationId xmlns:a16="http://schemas.microsoft.com/office/drawing/2014/main" id="{50FE4339-A719-7668-7A9C-2178B0DB1A33}"/>
                  </a:ext>
                </a:extLst>
              </p:cNvPr>
              <p:cNvSpPr/>
              <p:nvPr/>
            </p:nvSpPr>
            <p:spPr>
              <a:xfrm>
                <a:off x="13173165" y="-20320"/>
                <a:ext cx="2875280" cy="685800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a:extLst>
                  <a:ext uri="{FF2B5EF4-FFF2-40B4-BE49-F238E27FC236}">
                    <a16:creationId xmlns:a16="http://schemas.microsoft.com/office/drawing/2014/main" id="{8EEEFFF8-A59C-A121-673F-AFCDFCCFC7B8}"/>
                  </a:ext>
                </a:extLst>
              </p:cNvPr>
              <p:cNvSpPr/>
              <p:nvPr/>
            </p:nvSpPr>
            <p:spPr>
              <a:xfrm>
                <a:off x="13366361" y="1503680"/>
                <a:ext cx="2479040" cy="2915920"/>
              </a:xfrm>
              <a:prstGeom prst="rect">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Montserrat" panose="00000500000000000000" pitchFamily="2" charset="0"/>
                    <a:ea typeface="ADLaM Display" panose="02010000000000000000" pitchFamily="2" charset="0"/>
                    <a:cs typeface="ADLaM Display" panose="02010000000000000000" pitchFamily="2" charset="0"/>
                  </a:rPr>
                  <a:t>Predictive Analytics</a:t>
                </a:r>
              </a:p>
            </p:txBody>
          </p:sp>
        </p:grpSp>
        <p:sp>
          <p:nvSpPr>
            <p:cNvPr id="23" name="Isosceles Triangle 22">
              <a:extLst>
                <a:ext uri="{FF2B5EF4-FFF2-40B4-BE49-F238E27FC236}">
                  <a16:creationId xmlns:a16="http://schemas.microsoft.com/office/drawing/2014/main" id="{3E498CF9-D454-F986-A709-60189EB082F9}"/>
                </a:ext>
              </a:extLst>
            </p:cNvPr>
            <p:cNvSpPr/>
            <p:nvPr/>
          </p:nvSpPr>
          <p:spPr>
            <a:xfrm rot="5400000">
              <a:off x="8863509" y="525780"/>
              <a:ext cx="1056640" cy="289560"/>
            </a:xfrm>
            <a:prstGeom prst="triangle">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1" name="Group 20">
            <a:extLst>
              <a:ext uri="{FF2B5EF4-FFF2-40B4-BE49-F238E27FC236}">
                <a16:creationId xmlns:a16="http://schemas.microsoft.com/office/drawing/2014/main" id="{76FCD65D-F075-ABB8-5CEE-0E01E54CA730}"/>
              </a:ext>
            </a:extLst>
          </p:cNvPr>
          <p:cNvGrpSpPr/>
          <p:nvPr/>
        </p:nvGrpSpPr>
        <p:grpSpPr>
          <a:xfrm>
            <a:off x="6107113" y="-10160"/>
            <a:ext cx="3393440" cy="6858000"/>
            <a:chOff x="6197600" y="0"/>
            <a:chExt cx="3393440" cy="6858000"/>
          </a:xfrm>
        </p:grpSpPr>
        <p:sp>
          <p:nvSpPr>
            <p:cNvPr id="6" name="Rectangle 5">
              <a:extLst>
                <a:ext uri="{FF2B5EF4-FFF2-40B4-BE49-F238E27FC236}">
                  <a16:creationId xmlns:a16="http://schemas.microsoft.com/office/drawing/2014/main" id="{04831F1B-7DF2-2212-E6CF-C1C3A65A2016}"/>
                </a:ext>
              </a:extLst>
            </p:cNvPr>
            <p:cNvSpPr/>
            <p:nvPr/>
          </p:nvSpPr>
          <p:spPr>
            <a:xfrm>
              <a:off x="6197600" y="0"/>
              <a:ext cx="3119120" cy="685800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B8325A6-BA97-A38D-D125-D43E25430AAB}"/>
                </a:ext>
              </a:extLst>
            </p:cNvPr>
            <p:cNvSpPr/>
            <p:nvPr/>
          </p:nvSpPr>
          <p:spPr>
            <a:xfrm>
              <a:off x="6451600" y="1645920"/>
              <a:ext cx="2611120" cy="2915920"/>
            </a:xfrm>
            <a:prstGeom prst="rect">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Montserrat" panose="00000500000000000000" pitchFamily="2" charset="0"/>
                  <a:ea typeface="ADLaM Display" panose="02010000000000000000" pitchFamily="2" charset="0"/>
                  <a:cs typeface="ADLaM Display" panose="02010000000000000000" pitchFamily="2" charset="0"/>
                </a:rPr>
                <a:t>Natural language processing (NLP)</a:t>
              </a:r>
              <a:endParaRPr lang="en-US" sz="2800" dirty="0"/>
            </a:p>
          </p:txBody>
        </p:sp>
        <p:sp>
          <p:nvSpPr>
            <p:cNvPr id="15" name="Isosceles Triangle 14">
              <a:extLst>
                <a:ext uri="{FF2B5EF4-FFF2-40B4-BE49-F238E27FC236}">
                  <a16:creationId xmlns:a16="http://schemas.microsoft.com/office/drawing/2014/main" id="{7A87ADBC-8AB6-DCC6-4411-DEEFD4FBEA45}"/>
                </a:ext>
              </a:extLst>
            </p:cNvPr>
            <p:cNvSpPr/>
            <p:nvPr/>
          </p:nvSpPr>
          <p:spPr>
            <a:xfrm rot="5400000">
              <a:off x="8879840" y="599440"/>
              <a:ext cx="1148080" cy="274320"/>
            </a:xfrm>
            <a:prstGeom prst="triangle">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5" name="Group 24">
            <a:extLst>
              <a:ext uri="{FF2B5EF4-FFF2-40B4-BE49-F238E27FC236}">
                <a16:creationId xmlns:a16="http://schemas.microsoft.com/office/drawing/2014/main" id="{C64CCED5-9D30-9319-2BE1-B775B7B407DD}"/>
              </a:ext>
            </a:extLst>
          </p:cNvPr>
          <p:cNvGrpSpPr/>
          <p:nvPr/>
        </p:nvGrpSpPr>
        <p:grpSpPr>
          <a:xfrm>
            <a:off x="3025034" y="-10160"/>
            <a:ext cx="3385362" cy="6858000"/>
            <a:chOff x="3015438" y="-10160"/>
            <a:chExt cx="3385362" cy="6858000"/>
          </a:xfrm>
        </p:grpSpPr>
        <p:sp>
          <p:nvSpPr>
            <p:cNvPr id="5" name="Rectangle 4">
              <a:extLst>
                <a:ext uri="{FF2B5EF4-FFF2-40B4-BE49-F238E27FC236}">
                  <a16:creationId xmlns:a16="http://schemas.microsoft.com/office/drawing/2014/main" id="{A566E3DA-998D-B907-636D-FBCB0DE2A2BE}"/>
                </a:ext>
              </a:extLst>
            </p:cNvPr>
            <p:cNvSpPr/>
            <p:nvPr/>
          </p:nvSpPr>
          <p:spPr>
            <a:xfrm>
              <a:off x="3015438" y="-10160"/>
              <a:ext cx="311912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78A8B70-FA50-ECDA-44C3-A3196E923A88}"/>
                </a:ext>
              </a:extLst>
            </p:cNvPr>
            <p:cNvSpPr/>
            <p:nvPr/>
          </p:nvSpPr>
          <p:spPr>
            <a:xfrm>
              <a:off x="3261360" y="1666240"/>
              <a:ext cx="2611120" cy="291592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Montserrat" panose="00000500000000000000" pitchFamily="2" charset="0"/>
                  <a:ea typeface="ADLaM Display" panose="02010000000000000000" pitchFamily="2" charset="0"/>
                  <a:cs typeface="ADLaM Display" panose="02010000000000000000" pitchFamily="2" charset="0"/>
                </a:rPr>
                <a:t>Deep learning and Neural networks </a:t>
              </a:r>
            </a:p>
          </p:txBody>
        </p:sp>
        <p:sp>
          <p:nvSpPr>
            <p:cNvPr id="16" name="Isosceles Triangle 15">
              <a:extLst>
                <a:ext uri="{FF2B5EF4-FFF2-40B4-BE49-F238E27FC236}">
                  <a16:creationId xmlns:a16="http://schemas.microsoft.com/office/drawing/2014/main" id="{8B844EB8-95E6-A026-1EAE-4A31DCA463FD}"/>
                </a:ext>
              </a:extLst>
            </p:cNvPr>
            <p:cNvSpPr/>
            <p:nvPr/>
          </p:nvSpPr>
          <p:spPr>
            <a:xfrm rot="5400000">
              <a:off x="5689600" y="619760"/>
              <a:ext cx="1148080" cy="274320"/>
            </a:xfrm>
            <a:prstGeom prst="triangle">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9" name="Group 18">
            <a:extLst>
              <a:ext uri="{FF2B5EF4-FFF2-40B4-BE49-F238E27FC236}">
                <a16:creationId xmlns:a16="http://schemas.microsoft.com/office/drawing/2014/main" id="{08963173-B34E-D59A-4B0B-88B54889BBDE}"/>
              </a:ext>
            </a:extLst>
          </p:cNvPr>
          <p:cNvGrpSpPr/>
          <p:nvPr/>
        </p:nvGrpSpPr>
        <p:grpSpPr>
          <a:xfrm>
            <a:off x="-40640" y="-10160"/>
            <a:ext cx="3352800" cy="6858000"/>
            <a:chOff x="0" y="0"/>
            <a:chExt cx="3352800" cy="6858000"/>
          </a:xfrm>
        </p:grpSpPr>
        <p:sp>
          <p:nvSpPr>
            <p:cNvPr id="4" name="Rectangle 3">
              <a:extLst>
                <a:ext uri="{FF2B5EF4-FFF2-40B4-BE49-F238E27FC236}">
                  <a16:creationId xmlns:a16="http://schemas.microsoft.com/office/drawing/2014/main" id="{D92ECE95-BEEB-2265-4687-00210ABFB6AB}"/>
                </a:ext>
              </a:extLst>
            </p:cNvPr>
            <p:cNvSpPr/>
            <p:nvPr/>
          </p:nvSpPr>
          <p:spPr>
            <a:xfrm>
              <a:off x="0" y="0"/>
              <a:ext cx="3078480" cy="685800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43ADB804-96D7-47B2-A2C5-808F5FA202DA}"/>
                </a:ext>
              </a:extLst>
            </p:cNvPr>
            <p:cNvSpPr/>
            <p:nvPr/>
          </p:nvSpPr>
          <p:spPr>
            <a:xfrm>
              <a:off x="146592" y="1767840"/>
              <a:ext cx="2611120" cy="2915920"/>
            </a:xfrm>
            <a:prstGeom prst="rect">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latin typeface="Montserrat" panose="00000500000000000000" pitchFamily="2" charset="0"/>
                  <a:ea typeface="ADLaM Display" panose="02010000000000000000" pitchFamily="2" charset="0"/>
                  <a:cs typeface="ADLaM Display" panose="02010000000000000000" pitchFamily="2" charset="0"/>
                </a:rPr>
                <a:t>Machine Learning Algorithms </a:t>
              </a:r>
            </a:p>
          </p:txBody>
        </p:sp>
        <p:sp>
          <p:nvSpPr>
            <p:cNvPr id="14" name="Isosceles Triangle 13">
              <a:extLst>
                <a:ext uri="{FF2B5EF4-FFF2-40B4-BE49-F238E27FC236}">
                  <a16:creationId xmlns:a16="http://schemas.microsoft.com/office/drawing/2014/main" id="{3AEA3C22-59BB-69A3-21C3-7E6E1A73B03C}"/>
                </a:ext>
              </a:extLst>
            </p:cNvPr>
            <p:cNvSpPr/>
            <p:nvPr/>
          </p:nvSpPr>
          <p:spPr>
            <a:xfrm rot="5400000">
              <a:off x="2641600" y="599440"/>
              <a:ext cx="1148080" cy="274320"/>
            </a:xfrm>
            <a:prstGeom prst="triangle">
              <a:avLst/>
            </a:prstGeom>
            <a:solidFill>
              <a:schemeClr val="accent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529281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6AFC0F03-CFA2-FDCF-6F80-36FCA8E6F819}"/>
              </a:ext>
            </a:extLst>
          </p:cNvPr>
          <p:cNvGrpSpPr/>
          <p:nvPr/>
        </p:nvGrpSpPr>
        <p:grpSpPr>
          <a:xfrm>
            <a:off x="8067033" y="98644"/>
            <a:ext cx="2499363" cy="4053840"/>
            <a:chOff x="7959084" y="2804160"/>
            <a:chExt cx="2499363" cy="4053840"/>
          </a:xfrm>
        </p:grpSpPr>
        <p:grpSp>
          <p:nvGrpSpPr>
            <p:cNvPr id="20" name="Group 19">
              <a:extLst>
                <a:ext uri="{FF2B5EF4-FFF2-40B4-BE49-F238E27FC236}">
                  <a16:creationId xmlns:a16="http://schemas.microsoft.com/office/drawing/2014/main" id="{DA0D9309-D48F-42B3-9544-17D681D435F9}"/>
                </a:ext>
              </a:extLst>
            </p:cNvPr>
            <p:cNvGrpSpPr/>
            <p:nvPr/>
          </p:nvGrpSpPr>
          <p:grpSpPr>
            <a:xfrm>
              <a:off x="7959084" y="2804160"/>
              <a:ext cx="2397760" cy="4053840"/>
              <a:chOff x="6096000" y="2214880"/>
              <a:chExt cx="2397760" cy="4053840"/>
            </a:xfrm>
          </p:grpSpPr>
          <p:sp>
            <p:nvSpPr>
              <p:cNvPr id="8" name="Rectangle 7">
                <a:extLst>
                  <a:ext uri="{FF2B5EF4-FFF2-40B4-BE49-F238E27FC236}">
                    <a16:creationId xmlns:a16="http://schemas.microsoft.com/office/drawing/2014/main" id="{737DBD99-D158-68CE-5780-BDFA4276467F}"/>
                  </a:ext>
                </a:extLst>
              </p:cNvPr>
              <p:cNvSpPr/>
              <p:nvPr/>
            </p:nvSpPr>
            <p:spPr>
              <a:xfrm>
                <a:off x="6096000" y="2214880"/>
                <a:ext cx="2397760" cy="36271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a:extLst>
                  <a:ext uri="{FF2B5EF4-FFF2-40B4-BE49-F238E27FC236}">
                    <a16:creationId xmlns:a16="http://schemas.microsoft.com/office/drawing/2014/main" id="{35141E30-6712-293E-E454-FA0270FBE013}"/>
                  </a:ext>
                </a:extLst>
              </p:cNvPr>
              <p:cNvSpPr/>
              <p:nvPr/>
            </p:nvSpPr>
            <p:spPr>
              <a:xfrm rot="10800000">
                <a:off x="6096000" y="5842000"/>
                <a:ext cx="2397760" cy="426720"/>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TextBox 35">
              <a:extLst>
                <a:ext uri="{FF2B5EF4-FFF2-40B4-BE49-F238E27FC236}">
                  <a16:creationId xmlns:a16="http://schemas.microsoft.com/office/drawing/2014/main" id="{FBDA1BE3-C69D-7360-D5E0-E65A29E1897F}"/>
                </a:ext>
              </a:extLst>
            </p:cNvPr>
            <p:cNvSpPr txBox="1"/>
            <p:nvPr/>
          </p:nvSpPr>
          <p:spPr>
            <a:xfrm>
              <a:off x="7959084" y="4188043"/>
              <a:ext cx="2499363" cy="830997"/>
            </a:xfrm>
            <a:prstGeom prst="rect">
              <a:avLst/>
            </a:prstGeom>
            <a:noFill/>
          </p:spPr>
          <p:txBody>
            <a:bodyPr wrap="square">
              <a:spAutoFit/>
            </a:bodyPr>
            <a:lstStyle/>
            <a:p>
              <a:pPr algn="ctr"/>
              <a:r>
                <a:rPr lang="en-US" sz="2400" dirty="0">
                  <a:solidFill>
                    <a:schemeClr val="bg1">
                      <a:lumMod val="95000"/>
                    </a:schemeClr>
                  </a:solidFill>
                  <a:latin typeface="Montserrat" panose="00000500000000000000" pitchFamily="2" charset="0"/>
                  <a:ea typeface="ADLaM Display" panose="02010000000000000000" pitchFamily="2" charset="0"/>
                  <a:cs typeface="ADLaM Display" panose="02010000000000000000" pitchFamily="2" charset="0"/>
                </a:rPr>
                <a:t>Reinforcement learning</a:t>
              </a:r>
              <a:endParaRPr lang="en-US" sz="2400" dirty="0">
                <a:solidFill>
                  <a:schemeClr val="bg1">
                    <a:lumMod val="95000"/>
                  </a:schemeClr>
                </a:solidFill>
                <a:latin typeface="Montserrat" panose="00000500000000000000" pitchFamily="2" charset="0"/>
              </a:endParaRPr>
            </a:p>
          </p:txBody>
        </p:sp>
      </p:grpSp>
      <p:grpSp>
        <p:nvGrpSpPr>
          <p:cNvPr id="42" name="Group 41">
            <a:extLst>
              <a:ext uri="{FF2B5EF4-FFF2-40B4-BE49-F238E27FC236}">
                <a16:creationId xmlns:a16="http://schemas.microsoft.com/office/drawing/2014/main" id="{319A7000-8C19-D1F4-BDD6-E01AABB0EFF9}"/>
              </a:ext>
            </a:extLst>
          </p:cNvPr>
          <p:cNvGrpSpPr/>
          <p:nvPr/>
        </p:nvGrpSpPr>
        <p:grpSpPr>
          <a:xfrm>
            <a:off x="4723764" y="98644"/>
            <a:ext cx="2405380" cy="4053840"/>
            <a:chOff x="4855844" y="2804160"/>
            <a:chExt cx="2405380" cy="4053840"/>
          </a:xfrm>
        </p:grpSpPr>
        <p:grpSp>
          <p:nvGrpSpPr>
            <p:cNvPr id="30" name="Group 29">
              <a:extLst>
                <a:ext uri="{FF2B5EF4-FFF2-40B4-BE49-F238E27FC236}">
                  <a16:creationId xmlns:a16="http://schemas.microsoft.com/office/drawing/2014/main" id="{B47B7F19-B54C-8054-25FC-8EB5E118301A}"/>
                </a:ext>
              </a:extLst>
            </p:cNvPr>
            <p:cNvGrpSpPr/>
            <p:nvPr/>
          </p:nvGrpSpPr>
          <p:grpSpPr>
            <a:xfrm>
              <a:off x="4863464" y="2804160"/>
              <a:ext cx="2397760" cy="4053840"/>
              <a:chOff x="4846322" y="1524000"/>
              <a:chExt cx="2397760" cy="4053840"/>
            </a:xfrm>
          </p:grpSpPr>
          <p:sp>
            <p:nvSpPr>
              <p:cNvPr id="31" name="Rectangle 30">
                <a:extLst>
                  <a:ext uri="{FF2B5EF4-FFF2-40B4-BE49-F238E27FC236}">
                    <a16:creationId xmlns:a16="http://schemas.microsoft.com/office/drawing/2014/main" id="{2A285DFB-55FE-7847-2F4F-742D33D63BD3}"/>
                  </a:ext>
                </a:extLst>
              </p:cNvPr>
              <p:cNvSpPr/>
              <p:nvPr/>
            </p:nvSpPr>
            <p:spPr>
              <a:xfrm>
                <a:off x="4846322" y="1524000"/>
                <a:ext cx="2397760" cy="36271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Isosceles Triangle 31">
                <a:extLst>
                  <a:ext uri="{FF2B5EF4-FFF2-40B4-BE49-F238E27FC236}">
                    <a16:creationId xmlns:a16="http://schemas.microsoft.com/office/drawing/2014/main" id="{450C6B72-1970-BAA0-92CC-46C81EF6400F}"/>
                  </a:ext>
                </a:extLst>
              </p:cNvPr>
              <p:cNvSpPr/>
              <p:nvPr/>
            </p:nvSpPr>
            <p:spPr>
              <a:xfrm rot="10800000">
                <a:off x="4846322" y="5151120"/>
                <a:ext cx="2397760" cy="426720"/>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TextBox 33">
              <a:extLst>
                <a:ext uri="{FF2B5EF4-FFF2-40B4-BE49-F238E27FC236}">
                  <a16:creationId xmlns:a16="http://schemas.microsoft.com/office/drawing/2014/main" id="{528AABC3-C094-4E5A-5840-B475B1BC04C1}"/>
                </a:ext>
              </a:extLst>
            </p:cNvPr>
            <p:cNvSpPr txBox="1"/>
            <p:nvPr/>
          </p:nvSpPr>
          <p:spPr>
            <a:xfrm>
              <a:off x="4855844" y="3957342"/>
              <a:ext cx="2405380" cy="1137876"/>
            </a:xfrm>
            <a:prstGeom prst="rect">
              <a:avLst/>
            </a:prstGeom>
            <a:noFill/>
          </p:spPr>
          <p:txBody>
            <a:bodyPr wrap="square">
              <a:spAutoFit/>
            </a:bodyPr>
            <a:lstStyle/>
            <a:p>
              <a:pPr algn="ctr">
                <a:lnSpc>
                  <a:spcPct val="150000"/>
                </a:lnSpc>
              </a:pPr>
              <a:r>
                <a:rPr lang="en-US" sz="2400" dirty="0">
                  <a:solidFill>
                    <a:schemeClr val="bg1">
                      <a:lumMod val="95000"/>
                    </a:schemeClr>
                  </a:solidFill>
                  <a:latin typeface="Montserrat" panose="00000500000000000000" pitchFamily="2" charset="0"/>
                  <a:ea typeface="ADLaM Display" panose="02010000000000000000" pitchFamily="2" charset="0"/>
                  <a:cs typeface="ADLaM Display" panose="02010000000000000000" pitchFamily="2" charset="0"/>
                </a:rPr>
                <a:t>Unsupervised Learning</a:t>
              </a:r>
            </a:p>
          </p:txBody>
        </p:sp>
      </p:grpSp>
      <p:grpSp>
        <p:nvGrpSpPr>
          <p:cNvPr id="37" name="Group 36">
            <a:extLst>
              <a:ext uri="{FF2B5EF4-FFF2-40B4-BE49-F238E27FC236}">
                <a16:creationId xmlns:a16="http://schemas.microsoft.com/office/drawing/2014/main" id="{45E65C36-4C1E-7C2B-32CB-6773443AAEE2}"/>
              </a:ext>
            </a:extLst>
          </p:cNvPr>
          <p:cNvGrpSpPr/>
          <p:nvPr/>
        </p:nvGrpSpPr>
        <p:grpSpPr>
          <a:xfrm>
            <a:off x="1625604" y="98643"/>
            <a:ext cx="2397760" cy="4053840"/>
            <a:chOff x="1747518" y="2214880"/>
            <a:chExt cx="2397760" cy="4053840"/>
          </a:xfrm>
        </p:grpSpPr>
        <p:grpSp>
          <p:nvGrpSpPr>
            <p:cNvPr id="16" name="Group 15">
              <a:extLst>
                <a:ext uri="{FF2B5EF4-FFF2-40B4-BE49-F238E27FC236}">
                  <a16:creationId xmlns:a16="http://schemas.microsoft.com/office/drawing/2014/main" id="{3664B749-6BCE-13AD-68D7-AD941E8C4F55}"/>
                </a:ext>
              </a:extLst>
            </p:cNvPr>
            <p:cNvGrpSpPr/>
            <p:nvPr/>
          </p:nvGrpSpPr>
          <p:grpSpPr>
            <a:xfrm>
              <a:off x="1747518" y="2214880"/>
              <a:ext cx="2397760" cy="4053840"/>
              <a:chOff x="375920" y="2265680"/>
              <a:chExt cx="2397760" cy="4053840"/>
            </a:xfrm>
          </p:grpSpPr>
          <p:sp>
            <p:nvSpPr>
              <p:cNvPr id="14" name="Rectangle 13">
                <a:extLst>
                  <a:ext uri="{FF2B5EF4-FFF2-40B4-BE49-F238E27FC236}">
                    <a16:creationId xmlns:a16="http://schemas.microsoft.com/office/drawing/2014/main" id="{65668081-C873-BE50-D3C7-CD9F9EF63218}"/>
                  </a:ext>
                </a:extLst>
              </p:cNvPr>
              <p:cNvSpPr/>
              <p:nvPr/>
            </p:nvSpPr>
            <p:spPr>
              <a:xfrm>
                <a:off x="375920" y="2265680"/>
                <a:ext cx="2397760" cy="36271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Isosceles Triangle 14">
                <a:extLst>
                  <a:ext uri="{FF2B5EF4-FFF2-40B4-BE49-F238E27FC236}">
                    <a16:creationId xmlns:a16="http://schemas.microsoft.com/office/drawing/2014/main" id="{015A90E8-A448-6CF4-C313-6AF7386F23A0}"/>
                  </a:ext>
                </a:extLst>
              </p:cNvPr>
              <p:cNvSpPr/>
              <p:nvPr/>
            </p:nvSpPr>
            <p:spPr>
              <a:xfrm rot="10800000">
                <a:off x="375920" y="5892800"/>
                <a:ext cx="2397760" cy="426720"/>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a:extLst>
                <a:ext uri="{FF2B5EF4-FFF2-40B4-BE49-F238E27FC236}">
                  <a16:creationId xmlns:a16="http://schemas.microsoft.com/office/drawing/2014/main" id="{5C53B65D-F72F-61DC-E595-D648FE429821}"/>
                </a:ext>
              </a:extLst>
            </p:cNvPr>
            <p:cNvSpPr txBox="1"/>
            <p:nvPr/>
          </p:nvSpPr>
          <p:spPr>
            <a:xfrm>
              <a:off x="1889758" y="3332480"/>
              <a:ext cx="2072642" cy="1137876"/>
            </a:xfrm>
            <a:prstGeom prst="rect">
              <a:avLst/>
            </a:prstGeom>
            <a:noFill/>
          </p:spPr>
          <p:txBody>
            <a:bodyPr wrap="square">
              <a:spAutoFit/>
            </a:bodyPr>
            <a:lstStyle/>
            <a:p>
              <a:pPr algn="ctr">
                <a:lnSpc>
                  <a:spcPct val="150000"/>
                </a:lnSpc>
              </a:pPr>
              <a:r>
                <a:rPr lang="en-US" sz="2400" dirty="0">
                  <a:solidFill>
                    <a:schemeClr val="bg1">
                      <a:lumMod val="95000"/>
                    </a:schemeClr>
                  </a:solidFill>
                  <a:latin typeface="Montserrat" panose="00000500000000000000" pitchFamily="2" charset="0"/>
                  <a:ea typeface="ADLaM Display" panose="02010000000000000000" pitchFamily="2" charset="0"/>
                  <a:cs typeface="ADLaM Display" panose="02010000000000000000" pitchFamily="2" charset="0"/>
                </a:rPr>
                <a:t>Supervised Learning</a:t>
              </a:r>
            </a:p>
          </p:txBody>
        </p:sp>
      </p:grpSp>
      <p:sp>
        <p:nvSpPr>
          <p:cNvPr id="2" name="Rectangle 1">
            <a:extLst>
              <a:ext uri="{FF2B5EF4-FFF2-40B4-BE49-F238E27FC236}">
                <a16:creationId xmlns:a16="http://schemas.microsoft.com/office/drawing/2014/main" id="{CBF0A7D9-3F55-B96E-5B86-B77B16F24A17}"/>
              </a:ext>
            </a:extLst>
          </p:cNvPr>
          <p:cNvSpPr/>
          <p:nvPr/>
        </p:nvSpPr>
        <p:spPr>
          <a:xfrm>
            <a:off x="0" y="0"/>
            <a:ext cx="12192000" cy="280416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dirty="0">
                <a:latin typeface="Montserrat" panose="00000500000000000000" pitchFamily="2" charset="0"/>
                <a:ea typeface="ADLaM Display" panose="02010000000000000000" pitchFamily="2" charset="0"/>
                <a:cs typeface="ADLaM Display" panose="02010000000000000000" pitchFamily="2" charset="0"/>
              </a:rPr>
              <a:t>Machine learning is a branch of Artificial Intelligence and computer science that focuses on solving problems for which the program is developed using algorithms by human programmers.</a:t>
            </a:r>
          </a:p>
          <a:p>
            <a:pPr algn="ctr">
              <a:lnSpc>
                <a:spcPct val="150000"/>
              </a:lnSpc>
            </a:pPr>
            <a:r>
              <a:rPr lang="en-US" dirty="0">
                <a:latin typeface="Montserrat" panose="00000500000000000000" pitchFamily="2" charset="0"/>
                <a:ea typeface="ADLaM Display" panose="02010000000000000000" pitchFamily="2" charset="0"/>
                <a:cs typeface="ADLaM Display" panose="02010000000000000000" pitchFamily="2" charset="0"/>
              </a:rPr>
              <a:t> </a:t>
            </a:r>
            <a:r>
              <a:rPr lang="en-US" sz="1800" dirty="0">
                <a:latin typeface="Montserrat" panose="00000500000000000000" pitchFamily="2" charset="0"/>
                <a:ea typeface="ADLaM Display" panose="02010000000000000000" pitchFamily="2" charset="0"/>
                <a:cs typeface="ADLaM Display" panose="02010000000000000000" pitchFamily="2" charset="0"/>
              </a:rPr>
              <a:t>There are 3 types of machine learning that are implemented in cybersecurity </a:t>
            </a:r>
            <a:endParaRPr lang="en-US" dirty="0">
              <a:latin typeface="Montserrat" panose="000005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10277644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060"/>
        </a:solidFill>
        <a:effectLst/>
      </p:bgPr>
    </p:bg>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6AFC0F03-CFA2-FDCF-6F80-36FCA8E6F819}"/>
              </a:ext>
            </a:extLst>
          </p:cNvPr>
          <p:cNvGrpSpPr/>
          <p:nvPr/>
        </p:nvGrpSpPr>
        <p:grpSpPr>
          <a:xfrm>
            <a:off x="8101324" y="2804160"/>
            <a:ext cx="2499363" cy="4053840"/>
            <a:chOff x="7959084" y="2804160"/>
            <a:chExt cx="2499363" cy="4053840"/>
          </a:xfrm>
        </p:grpSpPr>
        <p:grpSp>
          <p:nvGrpSpPr>
            <p:cNvPr id="20" name="Group 19">
              <a:extLst>
                <a:ext uri="{FF2B5EF4-FFF2-40B4-BE49-F238E27FC236}">
                  <a16:creationId xmlns:a16="http://schemas.microsoft.com/office/drawing/2014/main" id="{DA0D9309-D48F-42B3-9544-17D681D435F9}"/>
                </a:ext>
              </a:extLst>
            </p:cNvPr>
            <p:cNvGrpSpPr/>
            <p:nvPr/>
          </p:nvGrpSpPr>
          <p:grpSpPr>
            <a:xfrm>
              <a:off x="7959084" y="2804160"/>
              <a:ext cx="2397760" cy="4053840"/>
              <a:chOff x="6096000" y="2214880"/>
              <a:chExt cx="2397760" cy="4053840"/>
            </a:xfrm>
          </p:grpSpPr>
          <p:sp>
            <p:nvSpPr>
              <p:cNvPr id="8" name="Rectangle 7">
                <a:extLst>
                  <a:ext uri="{FF2B5EF4-FFF2-40B4-BE49-F238E27FC236}">
                    <a16:creationId xmlns:a16="http://schemas.microsoft.com/office/drawing/2014/main" id="{737DBD99-D158-68CE-5780-BDFA4276467F}"/>
                  </a:ext>
                </a:extLst>
              </p:cNvPr>
              <p:cNvSpPr/>
              <p:nvPr/>
            </p:nvSpPr>
            <p:spPr>
              <a:xfrm>
                <a:off x="6096000" y="2214880"/>
                <a:ext cx="2397760" cy="36271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Isosceles Triangle 11">
                <a:extLst>
                  <a:ext uri="{FF2B5EF4-FFF2-40B4-BE49-F238E27FC236}">
                    <a16:creationId xmlns:a16="http://schemas.microsoft.com/office/drawing/2014/main" id="{35141E30-6712-293E-E454-FA0270FBE013}"/>
                  </a:ext>
                </a:extLst>
              </p:cNvPr>
              <p:cNvSpPr/>
              <p:nvPr/>
            </p:nvSpPr>
            <p:spPr>
              <a:xfrm rot="10800000">
                <a:off x="6096000" y="5842000"/>
                <a:ext cx="2397760" cy="426720"/>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TextBox 35">
              <a:extLst>
                <a:ext uri="{FF2B5EF4-FFF2-40B4-BE49-F238E27FC236}">
                  <a16:creationId xmlns:a16="http://schemas.microsoft.com/office/drawing/2014/main" id="{FBDA1BE3-C69D-7360-D5E0-E65A29E1897F}"/>
                </a:ext>
              </a:extLst>
            </p:cNvPr>
            <p:cNvSpPr txBox="1"/>
            <p:nvPr/>
          </p:nvSpPr>
          <p:spPr>
            <a:xfrm>
              <a:off x="7959084" y="4188043"/>
              <a:ext cx="2499363" cy="830997"/>
            </a:xfrm>
            <a:prstGeom prst="rect">
              <a:avLst/>
            </a:prstGeom>
            <a:noFill/>
          </p:spPr>
          <p:txBody>
            <a:bodyPr wrap="square">
              <a:spAutoFit/>
            </a:bodyPr>
            <a:lstStyle/>
            <a:p>
              <a:pPr algn="ctr"/>
              <a:r>
                <a:rPr lang="en-US" sz="2400" dirty="0">
                  <a:solidFill>
                    <a:schemeClr val="bg1">
                      <a:lumMod val="95000"/>
                    </a:schemeClr>
                  </a:solidFill>
                  <a:latin typeface="Montserrat" panose="00000500000000000000" pitchFamily="2" charset="0"/>
                  <a:ea typeface="ADLaM Display" panose="02010000000000000000" pitchFamily="2" charset="0"/>
                  <a:cs typeface="ADLaM Display" panose="02010000000000000000" pitchFamily="2" charset="0"/>
                </a:rPr>
                <a:t>Reinforcement learning</a:t>
              </a:r>
              <a:endParaRPr lang="en-US" sz="2400" dirty="0">
                <a:solidFill>
                  <a:schemeClr val="bg1">
                    <a:lumMod val="95000"/>
                  </a:schemeClr>
                </a:solidFill>
                <a:latin typeface="Montserrat" panose="00000500000000000000" pitchFamily="2" charset="0"/>
              </a:endParaRPr>
            </a:p>
          </p:txBody>
        </p:sp>
      </p:grpSp>
      <p:grpSp>
        <p:nvGrpSpPr>
          <p:cNvPr id="42" name="Group 41">
            <a:extLst>
              <a:ext uri="{FF2B5EF4-FFF2-40B4-BE49-F238E27FC236}">
                <a16:creationId xmlns:a16="http://schemas.microsoft.com/office/drawing/2014/main" id="{319A7000-8C19-D1F4-BDD6-E01AABB0EFF9}"/>
              </a:ext>
            </a:extLst>
          </p:cNvPr>
          <p:cNvGrpSpPr/>
          <p:nvPr/>
        </p:nvGrpSpPr>
        <p:grpSpPr>
          <a:xfrm>
            <a:off x="4855844" y="2804160"/>
            <a:ext cx="2405380" cy="4053840"/>
            <a:chOff x="4855844" y="2804160"/>
            <a:chExt cx="2405380" cy="4053840"/>
          </a:xfrm>
        </p:grpSpPr>
        <p:grpSp>
          <p:nvGrpSpPr>
            <p:cNvPr id="30" name="Group 29">
              <a:extLst>
                <a:ext uri="{FF2B5EF4-FFF2-40B4-BE49-F238E27FC236}">
                  <a16:creationId xmlns:a16="http://schemas.microsoft.com/office/drawing/2014/main" id="{B47B7F19-B54C-8054-25FC-8EB5E118301A}"/>
                </a:ext>
              </a:extLst>
            </p:cNvPr>
            <p:cNvGrpSpPr/>
            <p:nvPr/>
          </p:nvGrpSpPr>
          <p:grpSpPr>
            <a:xfrm>
              <a:off x="4863464" y="2804160"/>
              <a:ext cx="2397760" cy="4053840"/>
              <a:chOff x="4846322" y="1524000"/>
              <a:chExt cx="2397760" cy="4053840"/>
            </a:xfrm>
          </p:grpSpPr>
          <p:sp>
            <p:nvSpPr>
              <p:cNvPr id="31" name="Rectangle 30">
                <a:extLst>
                  <a:ext uri="{FF2B5EF4-FFF2-40B4-BE49-F238E27FC236}">
                    <a16:creationId xmlns:a16="http://schemas.microsoft.com/office/drawing/2014/main" id="{2A285DFB-55FE-7847-2F4F-742D33D63BD3}"/>
                  </a:ext>
                </a:extLst>
              </p:cNvPr>
              <p:cNvSpPr/>
              <p:nvPr/>
            </p:nvSpPr>
            <p:spPr>
              <a:xfrm>
                <a:off x="4846322" y="1524000"/>
                <a:ext cx="2397760" cy="36271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Isosceles Triangle 31">
                <a:extLst>
                  <a:ext uri="{FF2B5EF4-FFF2-40B4-BE49-F238E27FC236}">
                    <a16:creationId xmlns:a16="http://schemas.microsoft.com/office/drawing/2014/main" id="{450C6B72-1970-BAA0-92CC-46C81EF6400F}"/>
                  </a:ext>
                </a:extLst>
              </p:cNvPr>
              <p:cNvSpPr/>
              <p:nvPr/>
            </p:nvSpPr>
            <p:spPr>
              <a:xfrm rot="10800000">
                <a:off x="4846322" y="5151120"/>
                <a:ext cx="2397760" cy="426720"/>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TextBox 33">
              <a:extLst>
                <a:ext uri="{FF2B5EF4-FFF2-40B4-BE49-F238E27FC236}">
                  <a16:creationId xmlns:a16="http://schemas.microsoft.com/office/drawing/2014/main" id="{528AABC3-C094-4E5A-5840-B475B1BC04C1}"/>
                </a:ext>
              </a:extLst>
            </p:cNvPr>
            <p:cNvSpPr txBox="1"/>
            <p:nvPr/>
          </p:nvSpPr>
          <p:spPr>
            <a:xfrm>
              <a:off x="4855844" y="3957342"/>
              <a:ext cx="2405380" cy="1137876"/>
            </a:xfrm>
            <a:prstGeom prst="rect">
              <a:avLst/>
            </a:prstGeom>
            <a:noFill/>
          </p:spPr>
          <p:txBody>
            <a:bodyPr wrap="square">
              <a:spAutoFit/>
            </a:bodyPr>
            <a:lstStyle/>
            <a:p>
              <a:pPr algn="ctr">
                <a:lnSpc>
                  <a:spcPct val="150000"/>
                </a:lnSpc>
              </a:pPr>
              <a:r>
                <a:rPr lang="en-US" sz="2400" dirty="0">
                  <a:solidFill>
                    <a:schemeClr val="bg1">
                      <a:lumMod val="95000"/>
                    </a:schemeClr>
                  </a:solidFill>
                  <a:latin typeface="Montserrat" panose="00000500000000000000" pitchFamily="2" charset="0"/>
                  <a:ea typeface="ADLaM Display" panose="02010000000000000000" pitchFamily="2" charset="0"/>
                  <a:cs typeface="ADLaM Display" panose="02010000000000000000" pitchFamily="2" charset="0"/>
                </a:rPr>
                <a:t>Unsupervised Learning</a:t>
              </a:r>
            </a:p>
          </p:txBody>
        </p:sp>
      </p:grpSp>
      <p:grpSp>
        <p:nvGrpSpPr>
          <p:cNvPr id="37" name="Group 36">
            <a:extLst>
              <a:ext uri="{FF2B5EF4-FFF2-40B4-BE49-F238E27FC236}">
                <a16:creationId xmlns:a16="http://schemas.microsoft.com/office/drawing/2014/main" id="{45E65C36-4C1E-7C2B-32CB-6773443AAEE2}"/>
              </a:ext>
            </a:extLst>
          </p:cNvPr>
          <p:cNvGrpSpPr/>
          <p:nvPr/>
        </p:nvGrpSpPr>
        <p:grpSpPr>
          <a:xfrm>
            <a:off x="1591313" y="2804160"/>
            <a:ext cx="2397760" cy="4053840"/>
            <a:chOff x="1747518" y="2214880"/>
            <a:chExt cx="2397760" cy="4053840"/>
          </a:xfrm>
        </p:grpSpPr>
        <p:grpSp>
          <p:nvGrpSpPr>
            <p:cNvPr id="16" name="Group 15">
              <a:extLst>
                <a:ext uri="{FF2B5EF4-FFF2-40B4-BE49-F238E27FC236}">
                  <a16:creationId xmlns:a16="http://schemas.microsoft.com/office/drawing/2014/main" id="{3664B749-6BCE-13AD-68D7-AD941E8C4F55}"/>
                </a:ext>
              </a:extLst>
            </p:cNvPr>
            <p:cNvGrpSpPr/>
            <p:nvPr/>
          </p:nvGrpSpPr>
          <p:grpSpPr>
            <a:xfrm>
              <a:off x="1747518" y="2214880"/>
              <a:ext cx="2397760" cy="4053840"/>
              <a:chOff x="375920" y="2265680"/>
              <a:chExt cx="2397760" cy="4053840"/>
            </a:xfrm>
          </p:grpSpPr>
          <p:sp>
            <p:nvSpPr>
              <p:cNvPr id="14" name="Rectangle 13">
                <a:extLst>
                  <a:ext uri="{FF2B5EF4-FFF2-40B4-BE49-F238E27FC236}">
                    <a16:creationId xmlns:a16="http://schemas.microsoft.com/office/drawing/2014/main" id="{65668081-C873-BE50-D3C7-CD9F9EF63218}"/>
                  </a:ext>
                </a:extLst>
              </p:cNvPr>
              <p:cNvSpPr/>
              <p:nvPr/>
            </p:nvSpPr>
            <p:spPr>
              <a:xfrm>
                <a:off x="375920" y="2265680"/>
                <a:ext cx="2397760" cy="362712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Isosceles Triangle 14">
                <a:extLst>
                  <a:ext uri="{FF2B5EF4-FFF2-40B4-BE49-F238E27FC236}">
                    <a16:creationId xmlns:a16="http://schemas.microsoft.com/office/drawing/2014/main" id="{015A90E8-A448-6CF4-C313-6AF7386F23A0}"/>
                  </a:ext>
                </a:extLst>
              </p:cNvPr>
              <p:cNvSpPr/>
              <p:nvPr/>
            </p:nvSpPr>
            <p:spPr>
              <a:xfrm rot="10800000">
                <a:off x="375920" y="5892800"/>
                <a:ext cx="2397760" cy="426720"/>
              </a:xfrm>
              <a:prstGeom prst="triangl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6" name="TextBox 25">
              <a:extLst>
                <a:ext uri="{FF2B5EF4-FFF2-40B4-BE49-F238E27FC236}">
                  <a16:creationId xmlns:a16="http://schemas.microsoft.com/office/drawing/2014/main" id="{5C53B65D-F72F-61DC-E595-D648FE429821}"/>
                </a:ext>
              </a:extLst>
            </p:cNvPr>
            <p:cNvSpPr txBox="1"/>
            <p:nvPr/>
          </p:nvSpPr>
          <p:spPr>
            <a:xfrm>
              <a:off x="1889758" y="3332480"/>
              <a:ext cx="2072642" cy="1137876"/>
            </a:xfrm>
            <a:prstGeom prst="rect">
              <a:avLst/>
            </a:prstGeom>
            <a:noFill/>
          </p:spPr>
          <p:txBody>
            <a:bodyPr wrap="square">
              <a:spAutoFit/>
            </a:bodyPr>
            <a:lstStyle/>
            <a:p>
              <a:pPr algn="ctr">
                <a:lnSpc>
                  <a:spcPct val="150000"/>
                </a:lnSpc>
              </a:pPr>
              <a:r>
                <a:rPr lang="en-US" sz="2400" dirty="0">
                  <a:solidFill>
                    <a:schemeClr val="bg1">
                      <a:lumMod val="95000"/>
                    </a:schemeClr>
                  </a:solidFill>
                  <a:latin typeface="Montserrat" panose="00000500000000000000" pitchFamily="2" charset="0"/>
                  <a:ea typeface="ADLaM Display" panose="02010000000000000000" pitchFamily="2" charset="0"/>
                  <a:cs typeface="ADLaM Display" panose="02010000000000000000" pitchFamily="2" charset="0"/>
                </a:rPr>
                <a:t>Supervised Learning</a:t>
              </a:r>
            </a:p>
          </p:txBody>
        </p:sp>
      </p:grpSp>
      <p:sp>
        <p:nvSpPr>
          <p:cNvPr id="2" name="Rectangle 1">
            <a:extLst>
              <a:ext uri="{FF2B5EF4-FFF2-40B4-BE49-F238E27FC236}">
                <a16:creationId xmlns:a16="http://schemas.microsoft.com/office/drawing/2014/main" id="{CBF0A7D9-3F55-B96E-5B86-B77B16F24A17}"/>
              </a:ext>
            </a:extLst>
          </p:cNvPr>
          <p:cNvSpPr/>
          <p:nvPr/>
        </p:nvSpPr>
        <p:spPr>
          <a:xfrm>
            <a:off x="0" y="0"/>
            <a:ext cx="12192000" cy="2804160"/>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dirty="0">
                <a:latin typeface="Montserrat" panose="00000500000000000000" pitchFamily="2" charset="0"/>
                <a:ea typeface="ADLaM Display" panose="02010000000000000000" pitchFamily="2" charset="0"/>
                <a:cs typeface="ADLaM Display" panose="02010000000000000000" pitchFamily="2" charset="0"/>
              </a:rPr>
              <a:t>Machine learning is a branch of Artificial Intelligence and computer science that focuses on solving problems for which the program is developed using algorithms by human programmers.</a:t>
            </a:r>
          </a:p>
          <a:p>
            <a:pPr algn="ctr">
              <a:lnSpc>
                <a:spcPct val="150000"/>
              </a:lnSpc>
            </a:pPr>
            <a:r>
              <a:rPr lang="en-US" dirty="0">
                <a:latin typeface="Montserrat" panose="00000500000000000000" pitchFamily="2" charset="0"/>
                <a:ea typeface="ADLaM Display" panose="02010000000000000000" pitchFamily="2" charset="0"/>
                <a:cs typeface="ADLaM Display" panose="02010000000000000000" pitchFamily="2" charset="0"/>
              </a:rPr>
              <a:t> </a:t>
            </a:r>
            <a:r>
              <a:rPr lang="en-US" sz="1800" dirty="0">
                <a:latin typeface="Montserrat" panose="00000500000000000000" pitchFamily="2" charset="0"/>
                <a:ea typeface="ADLaM Display" panose="02010000000000000000" pitchFamily="2" charset="0"/>
                <a:cs typeface="ADLaM Display" panose="02010000000000000000" pitchFamily="2" charset="0"/>
              </a:rPr>
              <a:t>There are 3 types of machine learning that are implemented in cybersecurity </a:t>
            </a:r>
            <a:endParaRPr lang="en-US" dirty="0">
              <a:latin typeface="Montserrat" panose="000005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23394905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FB4D53CC-1CAF-44E8-0FF2-55D80385589A}"/>
              </a:ext>
            </a:extLst>
          </p:cNvPr>
          <p:cNvGrpSpPr/>
          <p:nvPr/>
        </p:nvGrpSpPr>
        <p:grpSpPr>
          <a:xfrm>
            <a:off x="1186540" y="4020908"/>
            <a:ext cx="4169230" cy="1012373"/>
            <a:chOff x="5323114" y="1926769"/>
            <a:chExt cx="4169230" cy="1012373"/>
          </a:xfrm>
        </p:grpSpPr>
        <p:sp>
          <p:nvSpPr>
            <p:cNvPr id="10" name="Rectangle 9">
              <a:extLst>
                <a:ext uri="{FF2B5EF4-FFF2-40B4-BE49-F238E27FC236}">
                  <a16:creationId xmlns:a16="http://schemas.microsoft.com/office/drawing/2014/main" id="{8D6BC9C7-5968-A9C5-0AAB-F089A5BBF108}"/>
                </a:ext>
              </a:extLst>
            </p:cNvPr>
            <p:cNvSpPr/>
            <p:nvPr/>
          </p:nvSpPr>
          <p:spPr>
            <a:xfrm>
              <a:off x="5323114" y="1959428"/>
              <a:ext cx="3886201" cy="97971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effectLst/>
                  <a:latin typeface="Times New Roman" panose="02020603050405020304" pitchFamily="18" charset="0"/>
                  <a:ea typeface="Calibri" panose="020F0502020204030204" pitchFamily="34" charset="0"/>
                </a:rPr>
                <a:t>Intrusion Detection and Prevention Systems (IDS/IPS)</a:t>
              </a:r>
              <a:endParaRPr lang="en-US" dirty="0"/>
            </a:p>
          </p:txBody>
        </p:sp>
        <p:sp>
          <p:nvSpPr>
            <p:cNvPr id="11" name="Isosceles Triangle 10">
              <a:extLst>
                <a:ext uri="{FF2B5EF4-FFF2-40B4-BE49-F238E27FC236}">
                  <a16:creationId xmlns:a16="http://schemas.microsoft.com/office/drawing/2014/main" id="{E63EDC32-84E0-594A-456D-413F3A5AE517}"/>
                </a:ext>
              </a:extLst>
            </p:cNvPr>
            <p:cNvSpPr/>
            <p:nvPr/>
          </p:nvSpPr>
          <p:spPr>
            <a:xfrm rot="5400000">
              <a:off x="8844643" y="2291441"/>
              <a:ext cx="1012373" cy="283029"/>
            </a:xfrm>
            <a:prstGeom prst="triangle">
              <a:avLst>
                <a:gd name="adj" fmla="val 10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3" name="Group 12">
            <a:extLst>
              <a:ext uri="{FF2B5EF4-FFF2-40B4-BE49-F238E27FC236}">
                <a16:creationId xmlns:a16="http://schemas.microsoft.com/office/drawing/2014/main" id="{0F0820AB-AE04-D9D5-69EA-66CA2193ECA6}"/>
              </a:ext>
            </a:extLst>
          </p:cNvPr>
          <p:cNvGrpSpPr/>
          <p:nvPr/>
        </p:nvGrpSpPr>
        <p:grpSpPr>
          <a:xfrm>
            <a:off x="1186540" y="2196190"/>
            <a:ext cx="4169230" cy="1012373"/>
            <a:chOff x="5290457" y="141512"/>
            <a:chExt cx="4169230" cy="1012373"/>
          </a:xfrm>
        </p:grpSpPr>
        <p:sp>
          <p:nvSpPr>
            <p:cNvPr id="5" name="Rectangle 4">
              <a:extLst>
                <a:ext uri="{FF2B5EF4-FFF2-40B4-BE49-F238E27FC236}">
                  <a16:creationId xmlns:a16="http://schemas.microsoft.com/office/drawing/2014/main" id="{01B0CC52-972C-317B-CFBE-94F89959AFCE}"/>
                </a:ext>
              </a:extLst>
            </p:cNvPr>
            <p:cNvSpPr/>
            <p:nvPr/>
          </p:nvSpPr>
          <p:spPr>
            <a:xfrm>
              <a:off x="5290457" y="174171"/>
              <a:ext cx="3886201" cy="97971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dirty="0">
                  <a:effectLst/>
                  <a:latin typeface="Times New Roman" panose="02020603050405020304" pitchFamily="18" charset="0"/>
                  <a:ea typeface="Calibri" panose="020F0502020204030204" pitchFamily="34" charset="0"/>
                </a:rPr>
                <a:t>Intrusion Detection and Prevention Systems (IDS/IPS)</a:t>
              </a:r>
              <a:endParaRPr lang="en-US" dirty="0"/>
            </a:p>
          </p:txBody>
        </p:sp>
        <p:sp>
          <p:nvSpPr>
            <p:cNvPr id="7" name="Isosceles Triangle 6">
              <a:extLst>
                <a:ext uri="{FF2B5EF4-FFF2-40B4-BE49-F238E27FC236}">
                  <a16:creationId xmlns:a16="http://schemas.microsoft.com/office/drawing/2014/main" id="{38BC7245-9544-A57B-93F6-6531ECAC81B2}"/>
                </a:ext>
              </a:extLst>
            </p:cNvPr>
            <p:cNvSpPr/>
            <p:nvPr/>
          </p:nvSpPr>
          <p:spPr>
            <a:xfrm rot="5400000">
              <a:off x="8811986" y="506184"/>
              <a:ext cx="1012373" cy="283029"/>
            </a:xfrm>
            <a:prstGeom prst="triangle">
              <a:avLst>
                <a:gd name="adj" fmla="val 100000"/>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2050" name="Picture 2">
            <a:extLst>
              <a:ext uri="{FF2B5EF4-FFF2-40B4-BE49-F238E27FC236}">
                <a16:creationId xmlns:a16="http://schemas.microsoft.com/office/drawing/2014/main" id="{847D8D08-818B-715F-A3C2-717A6E15EAAC}"/>
              </a:ext>
            </a:extLst>
          </p:cNvPr>
          <p:cNvPicPr>
            <a:picLocks noGrp="1" noRot="1" noChangeAspect="1" noMove="1" noResize="1" noEditPoints="1" noAdjustHandles="1" noChangeArrowheads="1" noChangeShapeType="1" noCrop="1"/>
          </p:cNvPicPr>
          <p:nvPr/>
        </p:nvPicPr>
        <p:blipFill>
          <a:blip r:embed="rId2">
            <a:extLst>
              <a:ext uri="{28A0092B-C50C-407E-A947-70E740481C1C}">
                <a14:useLocalDpi xmlns:a14="http://schemas.microsoft.com/office/drawing/2010/main" val="0"/>
              </a:ext>
            </a:extLst>
          </a:blip>
          <a:srcRect/>
          <a:stretch>
            <a:fillRect/>
          </a:stretch>
        </p:blipFill>
        <p:spPr bwMode="auto">
          <a:xfrm>
            <a:off x="5334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CEE13B81-3E86-B986-0638-C1A0250435FF}"/>
              </a:ext>
            </a:extLst>
          </p:cNvPr>
          <p:cNvSpPr/>
          <p:nvPr/>
        </p:nvSpPr>
        <p:spPr>
          <a:xfrm>
            <a:off x="-1" y="0"/>
            <a:ext cx="5355771" cy="68580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418B442-C9A3-1842-7F02-8749C43C2A08}"/>
              </a:ext>
            </a:extLst>
          </p:cNvPr>
          <p:cNvSpPr/>
          <p:nvPr/>
        </p:nvSpPr>
        <p:spPr>
          <a:xfrm>
            <a:off x="653145" y="653143"/>
            <a:ext cx="4299856" cy="555171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algn="just">
              <a:lnSpc>
                <a:spcPct val="150000"/>
              </a:lnSpc>
              <a:spcBef>
                <a:spcPts val="0"/>
              </a:spcBef>
              <a:spcAft>
                <a:spcPts val="800"/>
              </a:spcAft>
            </a:pPr>
            <a:r>
              <a:rPr lang="en-US" sz="2400" b="1" kern="100" dirty="0">
                <a:effectLst/>
                <a:latin typeface="Montserrat" panose="00000500000000000000" pitchFamily="2" charset="0"/>
                <a:ea typeface="Calibri" panose="020F0502020204030204" pitchFamily="34" charset="0"/>
                <a:cs typeface="Times New Roman" panose="02020603050405020304" pitchFamily="18" charset="0"/>
              </a:rPr>
              <a:t>Deep learning and neural networks</a:t>
            </a:r>
          </a:p>
        </p:txBody>
      </p:sp>
    </p:spTree>
    <p:extLst>
      <p:ext uri="{BB962C8B-B14F-4D97-AF65-F5344CB8AC3E}">
        <p14:creationId xmlns:p14="http://schemas.microsoft.com/office/powerpoint/2010/main" val="1598836205"/>
      </p:ext>
    </p:extLst>
  </p:cSld>
  <p:clrMapOvr>
    <a:masterClrMapping/>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672</TotalTime>
  <Words>641</Words>
  <Application>Microsoft Office PowerPoint</Application>
  <PresentationFormat>Widescreen</PresentationFormat>
  <Paragraphs>114</Paragraphs>
  <Slides>20</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Calibri</vt:lpstr>
      <vt:lpstr>Calibri Light</vt:lpstr>
      <vt:lpstr>Montserrat</vt:lpstr>
      <vt:lpstr>Times New Roman</vt:lpstr>
      <vt:lpstr>Wingdings</vt:lpstr>
      <vt:lpstr>Office Theme</vt:lpstr>
      <vt:lpstr>Hello Everyone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 shoot your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Madan Chinthapally</dc:creator>
  <cp:lastModifiedBy>Madan Chinthapally</cp:lastModifiedBy>
  <cp:revision>5</cp:revision>
  <dcterms:created xsi:type="dcterms:W3CDTF">2023-10-26T01:04:54Z</dcterms:created>
  <dcterms:modified xsi:type="dcterms:W3CDTF">2023-11-15T04:40:14Z</dcterms:modified>
</cp:coreProperties>
</file>

<file path=docProps/thumbnail.jpeg>
</file>